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81"/>
  </p:notesMasterIdLst>
  <p:handoutMasterIdLst>
    <p:handoutMasterId r:id="rId82"/>
  </p:handoutMasterIdLst>
  <p:sldIdLst>
    <p:sldId id="699" r:id="rId5"/>
    <p:sldId id="701" r:id="rId6"/>
    <p:sldId id="760" r:id="rId7"/>
    <p:sldId id="790" r:id="rId8"/>
    <p:sldId id="796" r:id="rId9"/>
    <p:sldId id="748" r:id="rId10"/>
    <p:sldId id="799" r:id="rId11"/>
    <p:sldId id="839" r:id="rId12"/>
    <p:sldId id="795" r:id="rId13"/>
    <p:sldId id="769" r:id="rId14"/>
    <p:sldId id="713" r:id="rId15"/>
    <p:sldId id="697" r:id="rId16"/>
    <p:sldId id="801" r:id="rId17"/>
    <p:sldId id="722" r:id="rId18"/>
    <p:sldId id="747" r:id="rId19"/>
    <p:sldId id="763" r:id="rId20"/>
    <p:sldId id="802" r:id="rId21"/>
    <p:sldId id="803" r:id="rId22"/>
    <p:sldId id="797" r:id="rId23"/>
    <p:sldId id="777" r:id="rId24"/>
    <p:sldId id="752" r:id="rId25"/>
    <p:sldId id="733" r:id="rId26"/>
    <p:sldId id="754" r:id="rId27"/>
    <p:sldId id="804" r:id="rId28"/>
    <p:sldId id="756" r:id="rId29"/>
    <p:sldId id="787" r:id="rId30"/>
    <p:sldId id="791" r:id="rId31"/>
    <p:sldId id="764" r:id="rId32"/>
    <p:sldId id="772" r:id="rId33"/>
    <p:sldId id="783" r:id="rId34"/>
    <p:sldId id="836" r:id="rId35"/>
    <p:sldId id="835" r:id="rId36"/>
    <p:sldId id="838" r:id="rId37"/>
    <p:sldId id="771" r:id="rId38"/>
    <p:sldId id="779" r:id="rId39"/>
    <p:sldId id="789" r:id="rId40"/>
    <p:sldId id="780" r:id="rId41"/>
    <p:sldId id="837" r:id="rId42"/>
    <p:sldId id="808" r:id="rId43"/>
    <p:sldId id="781" r:id="rId44"/>
    <p:sldId id="782" r:id="rId45"/>
    <p:sldId id="734" r:id="rId46"/>
    <p:sldId id="742" r:id="rId47"/>
    <p:sldId id="773" r:id="rId48"/>
    <p:sldId id="774" r:id="rId49"/>
    <p:sldId id="757" r:id="rId50"/>
    <p:sldId id="758" r:id="rId51"/>
    <p:sldId id="785" r:id="rId52"/>
    <p:sldId id="807" r:id="rId53"/>
    <p:sldId id="806" r:id="rId54"/>
    <p:sldId id="744" r:id="rId55"/>
    <p:sldId id="759" r:id="rId56"/>
    <p:sldId id="794" r:id="rId57"/>
    <p:sldId id="809" r:id="rId58"/>
    <p:sldId id="810" r:id="rId59"/>
    <p:sldId id="817" r:id="rId60"/>
    <p:sldId id="818" r:id="rId61"/>
    <p:sldId id="820" r:id="rId62"/>
    <p:sldId id="823" r:id="rId63"/>
    <p:sldId id="812" r:id="rId64"/>
    <p:sldId id="824" r:id="rId65"/>
    <p:sldId id="825" r:id="rId66"/>
    <p:sldId id="826" r:id="rId67"/>
    <p:sldId id="827" r:id="rId68"/>
    <p:sldId id="828" r:id="rId69"/>
    <p:sldId id="814" r:id="rId70"/>
    <p:sldId id="813" r:id="rId71"/>
    <p:sldId id="815" r:id="rId72"/>
    <p:sldId id="829" r:id="rId73"/>
    <p:sldId id="830" r:id="rId74"/>
    <p:sldId id="831" r:id="rId75"/>
    <p:sldId id="832" r:id="rId76"/>
    <p:sldId id="833" r:id="rId77"/>
    <p:sldId id="798" r:id="rId78"/>
    <p:sldId id="834" r:id="rId79"/>
    <p:sldId id="770" r:id="rId80"/>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Intro" id="{68438797-27C6-4D9B-AFBB-CDB87B3174C0}">
          <p14:sldIdLst>
            <p14:sldId id="699"/>
            <p14:sldId id="701"/>
            <p14:sldId id="760"/>
            <p14:sldId id="790"/>
          </p14:sldIdLst>
        </p14:section>
        <p14:section name="Recap" id="{70A77630-C331-4C53-AFA9-E42224210F3A}">
          <p14:sldIdLst>
            <p14:sldId id="796"/>
            <p14:sldId id="748"/>
            <p14:sldId id="799"/>
            <p14:sldId id="839"/>
          </p14:sldIdLst>
        </p14:section>
        <p14:section name="Portal access" id="{DDBC8A4F-9A85-4C29-B9BF-8FAB466AED59}">
          <p14:sldIdLst>
            <p14:sldId id="795"/>
            <p14:sldId id="769"/>
            <p14:sldId id="713"/>
            <p14:sldId id="697"/>
            <p14:sldId id="801"/>
            <p14:sldId id="722"/>
            <p14:sldId id="747"/>
            <p14:sldId id="763"/>
            <p14:sldId id="802"/>
            <p14:sldId id="803"/>
          </p14:sldIdLst>
        </p14:section>
        <p14:section name="Report walkthrough" id="{145B1A06-5204-4558-9F2C-044982C06754}">
          <p14:sldIdLst>
            <p14:sldId id="797"/>
            <p14:sldId id="777"/>
            <p14:sldId id="752"/>
            <p14:sldId id="733"/>
            <p14:sldId id="754"/>
            <p14:sldId id="804"/>
            <p14:sldId id="756"/>
            <p14:sldId id="787"/>
            <p14:sldId id="791"/>
            <p14:sldId id="764"/>
            <p14:sldId id="772"/>
            <p14:sldId id="783"/>
            <p14:sldId id="836"/>
            <p14:sldId id="835"/>
            <p14:sldId id="838"/>
            <p14:sldId id="771"/>
            <p14:sldId id="779"/>
            <p14:sldId id="789"/>
            <p14:sldId id="780"/>
            <p14:sldId id="837"/>
            <p14:sldId id="808"/>
            <p14:sldId id="781"/>
            <p14:sldId id="782"/>
            <p14:sldId id="734"/>
            <p14:sldId id="742"/>
            <p14:sldId id="773"/>
            <p14:sldId id="774"/>
            <p14:sldId id="757"/>
            <p14:sldId id="758"/>
            <p14:sldId id="785"/>
            <p14:sldId id="807"/>
            <p14:sldId id="806"/>
            <p14:sldId id="744"/>
            <p14:sldId id="759"/>
          </p14:sldIdLst>
        </p14:section>
        <p14:section name="Compliance overview" id="{110A4DCF-6215-4121-9419-12EE0A038902}">
          <p14:sldIdLst>
            <p14:sldId id="794"/>
            <p14:sldId id="809"/>
            <p14:sldId id="810"/>
            <p14:sldId id="817"/>
            <p14:sldId id="818"/>
            <p14:sldId id="820"/>
            <p14:sldId id="823"/>
            <p14:sldId id="812"/>
          </p14:sldIdLst>
        </p14:section>
        <p14:section name="Closeout report" id="{120118BC-BA89-470E-ADB7-AFAB5825207F}">
          <p14:sldIdLst>
            <p14:sldId id="824"/>
            <p14:sldId id="825"/>
            <p14:sldId id="826"/>
            <p14:sldId id="827"/>
            <p14:sldId id="828"/>
            <p14:sldId id="814"/>
            <p14:sldId id="813"/>
            <p14:sldId id="815"/>
            <p14:sldId id="829"/>
            <p14:sldId id="830"/>
            <p14:sldId id="831"/>
          </p14:sldIdLst>
        </p14:section>
        <p14:section name="IDRs" id="{4FC57468-6A85-4591-B6B3-AD15BFCBEFB0}">
          <p14:sldIdLst>
            <p14:sldId id="832"/>
            <p14:sldId id="833"/>
            <p14:sldId id="798"/>
            <p14:sldId id="834"/>
            <p14:sldId id="7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90" userDrawn="1">
          <p15:clr>
            <a:srgbClr val="A4A3A4"/>
          </p15:clr>
        </p15:guide>
        <p15:guide id="2" pos="2284" userDrawn="1">
          <p15:clr>
            <a:srgbClr val="A4A3A4"/>
          </p15:clr>
        </p15:guide>
        <p15:guide id="3" orient="horz" pos="3027" userDrawn="1">
          <p15:clr>
            <a:srgbClr val="A4A3A4"/>
          </p15:clr>
        </p15:guide>
        <p15:guide id="4" pos="23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FD"/>
    <a:srgbClr val="ECEEF3"/>
    <a:srgbClr val="E2EEFE"/>
    <a:srgbClr val="353190"/>
    <a:srgbClr val="FF8585"/>
    <a:srgbClr val="E0EEFD"/>
    <a:srgbClr val="FFCCFF"/>
    <a:srgbClr val="FF9933"/>
    <a:srgbClr val="CC00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990"/>
        <p:guide pos="2284"/>
        <p:guide orient="horz" pos="3027"/>
        <p:guide pos="230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17" y="28"/>
            <a:ext cx="3170583" cy="480387"/>
          </a:xfrm>
          <a:prstGeom prst="rect">
            <a:avLst/>
          </a:prstGeom>
          <a:noFill/>
          <a:ln w="9525">
            <a:noFill/>
            <a:miter lim="800000"/>
            <a:headEnd/>
            <a:tailEnd/>
          </a:ln>
          <a:effectLst/>
        </p:spPr>
        <p:txBody>
          <a:bodyPr vert="horz" wrap="square" lIns="98531" tIns="49264" rIns="98531" bIns="49264" numCol="1" anchor="t" anchorCtr="0" compatLnSpc="1">
            <a:prstTxWarp prst="textNoShape">
              <a:avLst/>
            </a:prstTxWarp>
          </a:bodyPr>
          <a:lstStyle>
            <a:lvl1pPr defTabSz="985386">
              <a:defRPr sz="1300">
                <a:latin typeface="Times New Roman" charset="0"/>
              </a:defRPr>
            </a:lvl1pPr>
          </a:lstStyle>
          <a:p>
            <a:pPr>
              <a:defRPr/>
            </a:pPr>
            <a:endParaRPr lang="en-US"/>
          </a:p>
        </p:txBody>
      </p:sp>
      <p:sp>
        <p:nvSpPr>
          <p:cNvPr id="60419" name="Rectangle 3"/>
          <p:cNvSpPr>
            <a:spLocks noGrp="1" noChangeArrowheads="1"/>
          </p:cNvSpPr>
          <p:nvPr>
            <p:ph type="dt" sz="quarter" idx="1"/>
          </p:nvPr>
        </p:nvSpPr>
        <p:spPr bwMode="auto">
          <a:xfrm>
            <a:off x="4144629" y="28"/>
            <a:ext cx="3170583" cy="480387"/>
          </a:xfrm>
          <a:prstGeom prst="rect">
            <a:avLst/>
          </a:prstGeom>
          <a:noFill/>
          <a:ln w="9525">
            <a:noFill/>
            <a:miter lim="800000"/>
            <a:headEnd/>
            <a:tailEnd/>
          </a:ln>
          <a:effectLst/>
        </p:spPr>
        <p:txBody>
          <a:bodyPr vert="horz" wrap="square" lIns="98531" tIns="49264" rIns="98531" bIns="49264" numCol="1" anchor="t" anchorCtr="0" compatLnSpc="1">
            <a:prstTxWarp prst="textNoShape">
              <a:avLst/>
            </a:prstTxWarp>
          </a:bodyPr>
          <a:lstStyle>
            <a:lvl1pPr algn="r" defTabSz="985386">
              <a:defRPr sz="1300">
                <a:latin typeface="Times New Roman" charset="0"/>
              </a:defRPr>
            </a:lvl1pPr>
          </a:lstStyle>
          <a:p>
            <a:pPr>
              <a:defRPr/>
            </a:pPr>
            <a:endParaRPr lang="en-US"/>
          </a:p>
        </p:txBody>
      </p:sp>
      <p:sp>
        <p:nvSpPr>
          <p:cNvPr id="60420" name="Rectangle 4"/>
          <p:cNvSpPr>
            <a:spLocks noGrp="1" noChangeArrowheads="1"/>
          </p:cNvSpPr>
          <p:nvPr>
            <p:ph type="ftr" sz="quarter" idx="2"/>
          </p:nvPr>
        </p:nvSpPr>
        <p:spPr bwMode="auto">
          <a:xfrm>
            <a:off x="17" y="9120829"/>
            <a:ext cx="3170583" cy="480386"/>
          </a:xfrm>
          <a:prstGeom prst="rect">
            <a:avLst/>
          </a:prstGeom>
          <a:noFill/>
          <a:ln w="9525">
            <a:noFill/>
            <a:miter lim="800000"/>
            <a:headEnd/>
            <a:tailEnd/>
          </a:ln>
          <a:effectLst/>
        </p:spPr>
        <p:txBody>
          <a:bodyPr vert="horz" wrap="square" lIns="98531" tIns="49264" rIns="98531" bIns="49264" numCol="1" anchor="b" anchorCtr="0" compatLnSpc="1">
            <a:prstTxWarp prst="textNoShape">
              <a:avLst/>
            </a:prstTxWarp>
          </a:bodyPr>
          <a:lstStyle>
            <a:lvl1pPr defTabSz="985386">
              <a:defRPr sz="1300">
                <a:latin typeface="Times New Roman" charset="0"/>
              </a:defRPr>
            </a:lvl1pPr>
          </a:lstStyle>
          <a:p>
            <a:pPr>
              <a:defRPr/>
            </a:pPr>
            <a:endParaRPr lang="en-US"/>
          </a:p>
        </p:txBody>
      </p:sp>
      <p:sp>
        <p:nvSpPr>
          <p:cNvPr id="60421" name="Rectangle 5"/>
          <p:cNvSpPr>
            <a:spLocks noGrp="1" noChangeArrowheads="1"/>
          </p:cNvSpPr>
          <p:nvPr>
            <p:ph type="sldNum" sz="quarter" idx="3"/>
          </p:nvPr>
        </p:nvSpPr>
        <p:spPr bwMode="auto">
          <a:xfrm>
            <a:off x="4144629" y="9120829"/>
            <a:ext cx="3170583" cy="480386"/>
          </a:xfrm>
          <a:prstGeom prst="rect">
            <a:avLst/>
          </a:prstGeom>
          <a:noFill/>
          <a:ln w="9525">
            <a:noFill/>
            <a:miter lim="800000"/>
            <a:headEnd/>
            <a:tailEnd/>
          </a:ln>
          <a:effectLst/>
        </p:spPr>
        <p:txBody>
          <a:bodyPr vert="horz" wrap="square" lIns="98531" tIns="49264" rIns="98531" bIns="49264" numCol="1" anchor="b" anchorCtr="0" compatLnSpc="1">
            <a:prstTxWarp prst="textNoShape">
              <a:avLst/>
            </a:prstTxWarp>
          </a:bodyPr>
          <a:lstStyle>
            <a:lvl1pPr algn="r" defTabSz="985386">
              <a:defRPr sz="1300">
                <a:latin typeface="Times New Roman" charset="0"/>
              </a:defRPr>
            </a:lvl1pPr>
          </a:lstStyle>
          <a:p>
            <a:pPr>
              <a:defRPr/>
            </a:pPr>
            <a:fld id="{6216FFDB-3A90-4A78-9AA4-10048451804C}" type="slidenum">
              <a:rPr lang="en-US"/>
              <a:pPr>
                <a:defRPr/>
              </a:pPr>
              <a:t>‹#›</a:t>
            </a:fld>
            <a:endParaRPr lang="en-US"/>
          </a:p>
        </p:txBody>
      </p:sp>
    </p:spTree>
    <p:extLst>
      <p:ext uri="{BB962C8B-B14F-4D97-AF65-F5344CB8AC3E}">
        <p14:creationId xmlns:p14="http://schemas.microsoft.com/office/powerpoint/2010/main" val="24372436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17" y="28"/>
            <a:ext cx="3170583" cy="480387"/>
          </a:xfrm>
          <a:prstGeom prst="rect">
            <a:avLst/>
          </a:prstGeom>
          <a:noFill/>
          <a:ln w="9525">
            <a:noFill/>
            <a:miter lim="800000"/>
            <a:headEnd/>
            <a:tailEnd/>
          </a:ln>
          <a:effectLst/>
        </p:spPr>
        <p:txBody>
          <a:bodyPr vert="horz" wrap="square" lIns="98531" tIns="49264" rIns="98531" bIns="49264" numCol="1" anchor="t" anchorCtr="0" compatLnSpc="1">
            <a:prstTxWarp prst="textNoShape">
              <a:avLst/>
            </a:prstTxWarp>
          </a:bodyPr>
          <a:lstStyle>
            <a:lvl1pPr defTabSz="985386">
              <a:defRPr sz="1300">
                <a:latin typeface="Times New Roman" charset="0"/>
              </a:defRPr>
            </a:lvl1pPr>
          </a:lstStyle>
          <a:p>
            <a:pPr>
              <a:defRPr/>
            </a:pPr>
            <a:endParaRPr lang="en-US"/>
          </a:p>
        </p:txBody>
      </p:sp>
      <p:sp>
        <p:nvSpPr>
          <p:cNvPr id="40963" name="Rectangle 3"/>
          <p:cNvSpPr>
            <a:spLocks noGrp="1" noChangeArrowheads="1"/>
          </p:cNvSpPr>
          <p:nvPr>
            <p:ph type="dt" idx="1"/>
          </p:nvPr>
        </p:nvSpPr>
        <p:spPr bwMode="auto">
          <a:xfrm>
            <a:off x="4144629" y="28"/>
            <a:ext cx="3170583" cy="480387"/>
          </a:xfrm>
          <a:prstGeom prst="rect">
            <a:avLst/>
          </a:prstGeom>
          <a:noFill/>
          <a:ln w="9525">
            <a:noFill/>
            <a:miter lim="800000"/>
            <a:headEnd/>
            <a:tailEnd/>
          </a:ln>
          <a:effectLst/>
        </p:spPr>
        <p:txBody>
          <a:bodyPr vert="horz" wrap="square" lIns="98531" tIns="49264" rIns="98531" bIns="49264" numCol="1" anchor="t" anchorCtr="0" compatLnSpc="1">
            <a:prstTxWarp prst="textNoShape">
              <a:avLst/>
            </a:prstTxWarp>
          </a:bodyPr>
          <a:lstStyle>
            <a:lvl1pPr algn="r" defTabSz="985386">
              <a:defRPr sz="1300">
                <a:latin typeface="Times New Roman" charset="0"/>
              </a:defRPr>
            </a:lvl1pPr>
          </a:lstStyle>
          <a:p>
            <a:pPr>
              <a:defRPr/>
            </a:pPr>
            <a:endParaRPr lang="en-US"/>
          </a:p>
        </p:txBody>
      </p:sp>
      <p:sp>
        <p:nvSpPr>
          <p:cNvPr id="57348" name="Rectangle 4"/>
          <p:cNvSpPr>
            <a:spLocks noGrp="1" noRot="1" noChangeAspect="1" noChangeArrowheads="1" noTextEdit="1"/>
          </p:cNvSpPr>
          <p:nvPr>
            <p:ph type="sldImg" idx="2"/>
          </p:nvPr>
        </p:nvSpPr>
        <p:spPr bwMode="auto">
          <a:xfrm>
            <a:off x="1254125" y="717550"/>
            <a:ext cx="4806950" cy="3605213"/>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975706" y="4561248"/>
            <a:ext cx="5363818" cy="4320215"/>
          </a:xfrm>
          <a:prstGeom prst="rect">
            <a:avLst/>
          </a:prstGeom>
          <a:noFill/>
          <a:ln w="9525">
            <a:noFill/>
            <a:miter lim="800000"/>
            <a:headEnd/>
            <a:tailEnd/>
          </a:ln>
          <a:effectLst/>
        </p:spPr>
        <p:txBody>
          <a:bodyPr vert="horz" wrap="square" lIns="98531" tIns="49264" rIns="98531" bIns="4926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17" y="9120829"/>
            <a:ext cx="3170583" cy="480386"/>
          </a:xfrm>
          <a:prstGeom prst="rect">
            <a:avLst/>
          </a:prstGeom>
          <a:noFill/>
          <a:ln w="9525">
            <a:noFill/>
            <a:miter lim="800000"/>
            <a:headEnd/>
            <a:tailEnd/>
          </a:ln>
          <a:effectLst/>
        </p:spPr>
        <p:txBody>
          <a:bodyPr vert="horz" wrap="square" lIns="98531" tIns="49264" rIns="98531" bIns="49264" numCol="1" anchor="b" anchorCtr="0" compatLnSpc="1">
            <a:prstTxWarp prst="textNoShape">
              <a:avLst/>
            </a:prstTxWarp>
          </a:bodyPr>
          <a:lstStyle>
            <a:lvl1pPr defTabSz="985386">
              <a:defRPr sz="1300">
                <a:latin typeface="Times New Roman" charset="0"/>
              </a:defRPr>
            </a:lvl1pPr>
          </a:lstStyle>
          <a:p>
            <a:pPr>
              <a:defRPr/>
            </a:pPr>
            <a:endParaRPr lang="en-US"/>
          </a:p>
        </p:txBody>
      </p:sp>
      <p:sp>
        <p:nvSpPr>
          <p:cNvPr id="40967" name="Rectangle 7"/>
          <p:cNvSpPr>
            <a:spLocks noGrp="1" noChangeArrowheads="1"/>
          </p:cNvSpPr>
          <p:nvPr>
            <p:ph type="sldNum" sz="quarter" idx="5"/>
          </p:nvPr>
        </p:nvSpPr>
        <p:spPr bwMode="auto">
          <a:xfrm>
            <a:off x="4144629" y="9120829"/>
            <a:ext cx="3170583" cy="480386"/>
          </a:xfrm>
          <a:prstGeom prst="rect">
            <a:avLst/>
          </a:prstGeom>
          <a:noFill/>
          <a:ln w="9525">
            <a:noFill/>
            <a:miter lim="800000"/>
            <a:headEnd/>
            <a:tailEnd/>
          </a:ln>
          <a:effectLst/>
        </p:spPr>
        <p:txBody>
          <a:bodyPr vert="horz" wrap="square" lIns="98531" tIns="49264" rIns="98531" bIns="49264" numCol="1" anchor="b" anchorCtr="0" compatLnSpc="1">
            <a:prstTxWarp prst="textNoShape">
              <a:avLst/>
            </a:prstTxWarp>
          </a:bodyPr>
          <a:lstStyle>
            <a:lvl1pPr algn="r" defTabSz="985386">
              <a:defRPr sz="1300">
                <a:latin typeface="Times New Roman" charset="0"/>
              </a:defRPr>
            </a:lvl1pPr>
          </a:lstStyle>
          <a:p>
            <a:pPr>
              <a:defRPr/>
            </a:pPr>
            <a:fld id="{6A88E936-0E5D-4085-B26D-BE9E4BD8D6B1}" type="slidenum">
              <a:rPr lang="en-US"/>
              <a:pPr>
                <a:defRPr/>
              </a:pPr>
              <a:t>‹#›</a:t>
            </a:fld>
            <a:endParaRPr lang="en-US"/>
          </a:p>
        </p:txBody>
      </p:sp>
    </p:spTree>
    <p:extLst>
      <p:ext uri="{BB962C8B-B14F-4D97-AF65-F5344CB8AC3E}">
        <p14:creationId xmlns:p14="http://schemas.microsoft.com/office/powerpoint/2010/main" val="47720081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A88E936-0E5D-4085-B26D-BE9E4BD8D6B1}" type="slidenum">
              <a:rPr lang="en-US" smtClean="0"/>
              <a:pPr>
                <a:defRPr/>
              </a:pPr>
              <a:t>1</a:t>
            </a:fld>
            <a:endParaRPr lang="en-US"/>
          </a:p>
        </p:txBody>
      </p:sp>
    </p:spTree>
    <p:extLst>
      <p:ext uri="{BB962C8B-B14F-4D97-AF65-F5344CB8AC3E}">
        <p14:creationId xmlns:p14="http://schemas.microsoft.com/office/powerpoint/2010/main" val="698408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6A88E936-0E5D-4085-B26D-BE9E4BD8D6B1}" type="slidenum">
              <a:rPr lang="en-US"/>
              <a:pPr>
                <a:defRPr/>
              </a:pPr>
              <a:t>16</a:t>
            </a:fld>
            <a:endParaRPr lang="en-US"/>
          </a:p>
        </p:txBody>
      </p:sp>
    </p:spTree>
    <p:extLst>
      <p:ext uri="{BB962C8B-B14F-4D97-AF65-F5344CB8AC3E}">
        <p14:creationId xmlns:p14="http://schemas.microsoft.com/office/powerpoint/2010/main" val="952164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96D8-CDFB-E317-45AA-E6B8BC29D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03F0C-F853-D328-1C06-E000F9EA9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0D42D-AEC1-997F-84CD-F7F8A3B064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DB5D92-9BA5-3627-D511-3069F267978E}"/>
              </a:ext>
            </a:extLst>
          </p:cNvPr>
          <p:cNvSpPr>
            <a:spLocks noGrp="1"/>
          </p:cNvSpPr>
          <p:nvPr>
            <p:ph type="sldNum" sz="quarter" idx="5"/>
          </p:nvPr>
        </p:nvSpPr>
        <p:spPr/>
        <p:txBody>
          <a:bodyPr/>
          <a:lstStyle/>
          <a:p>
            <a:pPr>
              <a:defRPr/>
            </a:pPr>
            <a:fld id="{6A88E936-0E5D-4085-B26D-BE9E4BD8D6B1}" type="slidenum">
              <a:rPr lang="en-US" smtClean="0"/>
              <a:pPr>
                <a:defRPr/>
              </a:pPr>
              <a:t>20</a:t>
            </a:fld>
            <a:endParaRPr lang="en-US"/>
          </a:p>
        </p:txBody>
      </p:sp>
    </p:spTree>
    <p:extLst>
      <p:ext uri="{BB962C8B-B14F-4D97-AF65-F5344CB8AC3E}">
        <p14:creationId xmlns:p14="http://schemas.microsoft.com/office/powerpoint/2010/main" val="1599203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A88E936-0E5D-4085-B26D-BE9E4BD8D6B1}" type="slidenum">
              <a:rPr lang="en-US" smtClean="0"/>
              <a:pPr>
                <a:defRPr/>
              </a:pPr>
              <a:t>21</a:t>
            </a:fld>
            <a:endParaRPr lang="en-US"/>
          </a:p>
        </p:txBody>
      </p:sp>
    </p:spTree>
    <p:extLst>
      <p:ext uri="{BB962C8B-B14F-4D97-AF65-F5344CB8AC3E}">
        <p14:creationId xmlns:p14="http://schemas.microsoft.com/office/powerpoint/2010/main" val="922264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endParaRPr lang="en-US">
              <a:latin typeface="Times New Roman"/>
              <a:cs typeface="Times New Roman"/>
            </a:endParaRPr>
          </a:p>
        </p:txBody>
      </p:sp>
      <p:sp>
        <p:nvSpPr>
          <p:cNvPr id="4" name="Slide Number Placeholder 3"/>
          <p:cNvSpPr>
            <a:spLocks noGrp="1"/>
          </p:cNvSpPr>
          <p:nvPr>
            <p:ph type="sldNum" sz="quarter" idx="5"/>
          </p:nvPr>
        </p:nvSpPr>
        <p:spPr/>
        <p:txBody>
          <a:bodyPr/>
          <a:lstStyle/>
          <a:p>
            <a:pPr>
              <a:defRPr/>
            </a:pPr>
            <a:fld id="{6A88E936-0E5D-4085-B26D-BE9E4BD8D6B1}" type="slidenum">
              <a:rPr lang="en-US"/>
              <a:pPr>
                <a:defRPr/>
              </a:pPr>
              <a:t>22</a:t>
            </a:fld>
            <a:endParaRPr lang="en-US"/>
          </a:p>
        </p:txBody>
      </p:sp>
    </p:spTree>
    <p:extLst>
      <p:ext uri="{BB962C8B-B14F-4D97-AF65-F5344CB8AC3E}">
        <p14:creationId xmlns:p14="http://schemas.microsoft.com/office/powerpoint/2010/main" val="1578017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A88E936-0E5D-4085-B26D-BE9E4BD8D6B1}" type="slidenum">
              <a:rPr lang="en-US"/>
              <a:pPr>
                <a:defRPr/>
              </a:pPr>
              <a:t>23</a:t>
            </a:fld>
            <a:endParaRPr lang="en-US"/>
          </a:p>
        </p:txBody>
      </p:sp>
    </p:spTree>
    <p:extLst>
      <p:ext uri="{BB962C8B-B14F-4D97-AF65-F5344CB8AC3E}">
        <p14:creationId xmlns:p14="http://schemas.microsoft.com/office/powerpoint/2010/main" val="209968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902AA-CDD8-966C-3096-F1D388EF3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E2683-B045-DB7E-B132-CF1BC252E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7C6648-06F7-D7BF-0B42-B08CF8D782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2F8CFE-B4CF-0D24-0412-093366E3415E}"/>
              </a:ext>
            </a:extLst>
          </p:cNvPr>
          <p:cNvSpPr>
            <a:spLocks noGrp="1"/>
          </p:cNvSpPr>
          <p:nvPr>
            <p:ph type="sldNum" sz="quarter" idx="5"/>
          </p:nvPr>
        </p:nvSpPr>
        <p:spPr/>
        <p:txBody>
          <a:bodyPr/>
          <a:lstStyle/>
          <a:p>
            <a:pPr>
              <a:defRPr/>
            </a:pPr>
            <a:fld id="{6A88E936-0E5D-4085-B26D-BE9E4BD8D6B1}" type="slidenum">
              <a:rPr lang="en-US"/>
              <a:pPr>
                <a:defRPr/>
              </a:pPr>
              <a:t>24</a:t>
            </a:fld>
            <a:endParaRPr lang="en-US"/>
          </a:p>
        </p:txBody>
      </p:sp>
    </p:spTree>
    <p:extLst>
      <p:ext uri="{BB962C8B-B14F-4D97-AF65-F5344CB8AC3E}">
        <p14:creationId xmlns:p14="http://schemas.microsoft.com/office/powerpoint/2010/main" val="1579390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6A88E936-0E5D-4085-B26D-BE9E4BD8D6B1}" type="slidenum">
              <a:rPr lang="en-US"/>
              <a:pPr>
                <a:defRPr/>
              </a:pPr>
              <a:t>25</a:t>
            </a:fld>
            <a:endParaRPr lang="en-US"/>
          </a:p>
        </p:txBody>
      </p:sp>
    </p:spTree>
    <p:extLst>
      <p:ext uri="{BB962C8B-B14F-4D97-AF65-F5344CB8AC3E}">
        <p14:creationId xmlns:p14="http://schemas.microsoft.com/office/powerpoint/2010/main" val="2067359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Times New Roman"/>
            </a:endParaRPr>
          </a:p>
        </p:txBody>
      </p:sp>
      <p:sp>
        <p:nvSpPr>
          <p:cNvPr id="4" name="Slide Number Placeholder 3"/>
          <p:cNvSpPr>
            <a:spLocks noGrp="1"/>
          </p:cNvSpPr>
          <p:nvPr>
            <p:ph type="sldNum" sz="quarter" idx="5"/>
          </p:nvPr>
        </p:nvSpPr>
        <p:spPr/>
        <p:txBody>
          <a:bodyPr/>
          <a:lstStyle/>
          <a:p>
            <a:pPr>
              <a:defRPr/>
            </a:pPr>
            <a:fld id="{6A88E936-0E5D-4085-B26D-BE9E4BD8D6B1}" type="slidenum">
              <a:rPr lang="en-US"/>
              <a:pPr>
                <a:defRPr/>
              </a:pPr>
              <a:t>28</a:t>
            </a:fld>
            <a:endParaRPr lang="en-US"/>
          </a:p>
        </p:txBody>
      </p:sp>
    </p:spTree>
    <p:extLst>
      <p:ext uri="{BB962C8B-B14F-4D97-AF65-F5344CB8AC3E}">
        <p14:creationId xmlns:p14="http://schemas.microsoft.com/office/powerpoint/2010/main" val="254353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3C886-DADB-224C-05F8-B0CEC20E17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EEAC8A-3720-7947-3D37-750FE6A9ED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528408-98BF-A210-B058-269B3DE60EB5}"/>
              </a:ext>
            </a:extLst>
          </p:cNvPr>
          <p:cNvSpPr>
            <a:spLocks noGrp="1"/>
          </p:cNvSpPr>
          <p:nvPr>
            <p:ph type="body" idx="1"/>
          </p:nvPr>
        </p:nvSpPr>
        <p:spPr/>
        <p:txBody>
          <a:bodyPr/>
          <a:lstStyle/>
          <a:p>
            <a:r>
              <a:rPr lang="en-US">
                <a:latin typeface="Times New Roman"/>
                <a:cs typeface="Times New Roman"/>
              </a:rPr>
              <a:t>If all funds spent, just update current period to $0 and make sure status to completion says Completed</a:t>
            </a:r>
            <a:endParaRPr lang="en-US">
              <a:cs typeface="Times New Roman"/>
            </a:endParaRPr>
          </a:p>
          <a:p>
            <a:endParaRPr lang="en-US">
              <a:cs typeface="Times New Roman"/>
            </a:endParaRPr>
          </a:p>
          <a:p>
            <a:endParaRPr lang="en-US">
              <a:cs typeface="Times New Roman"/>
            </a:endParaRPr>
          </a:p>
        </p:txBody>
      </p:sp>
      <p:sp>
        <p:nvSpPr>
          <p:cNvPr id="4" name="Slide Number Placeholder 3">
            <a:extLst>
              <a:ext uri="{FF2B5EF4-FFF2-40B4-BE49-F238E27FC236}">
                <a16:creationId xmlns:a16="http://schemas.microsoft.com/office/drawing/2014/main" id="{790E4753-77C3-91DC-B867-182BBC1522CD}"/>
              </a:ext>
            </a:extLst>
          </p:cNvPr>
          <p:cNvSpPr>
            <a:spLocks noGrp="1"/>
          </p:cNvSpPr>
          <p:nvPr>
            <p:ph type="sldNum" sz="quarter" idx="5"/>
          </p:nvPr>
        </p:nvSpPr>
        <p:spPr/>
        <p:txBody>
          <a:bodyPr/>
          <a:lstStyle/>
          <a:p>
            <a:pPr>
              <a:defRPr/>
            </a:pPr>
            <a:fld id="{6A88E936-0E5D-4085-B26D-BE9E4BD8D6B1}" type="slidenum">
              <a:rPr lang="en-US"/>
              <a:pPr>
                <a:defRPr/>
              </a:pPr>
              <a:t>29</a:t>
            </a:fld>
            <a:endParaRPr lang="en-US"/>
          </a:p>
        </p:txBody>
      </p:sp>
    </p:spTree>
    <p:extLst>
      <p:ext uri="{BB962C8B-B14F-4D97-AF65-F5344CB8AC3E}">
        <p14:creationId xmlns:p14="http://schemas.microsoft.com/office/powerpoint/2010/main" val="625426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A0524-3A21-378F-6F77-6050DB598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344A5-5893-BFA4-EE41-40B0E2B11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EA4028-48EB-C90F-8FC0-ECC7ED5D45B1}"/>
              </a:ext>
            </a:extLst>
          </p:cNvPr>
          <p:cNvSpPr>
            <a:spLocks noGrp="1"/>
          </p:cNvSpPr>
          <p:nvPr>
            <p:ph type="body" idx="1"/>
          </p:nvPr>
        </p:nvSpPr>
        <p:spPr/>
        <p:txBody>
          <a:bodyPr/>
          <a:lstStyle/>
          <a:p>
            <a:pPr marL="0" marR="0" lvl="0" indent="0" algn="l" defTabSz="914400" rtl="0" eaLnBrk="0" fontAlgn="base" latinLnBrk="0" hangingPunct="0">
              <a:lnSpc>
                <a:spcPct val="116000"/>
              </a:lnSpc>
              <a:spcBef>
                <a:spcPts val="0"/>
              </a:spcBef>
              <a:spcAft>
                <a:spcPts val="800"/>
              </a:spcAft>
              <a:buClrTx/>
              <a:buSzTx/>
              <a:buFontTx/>
              <a:buNone/>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Another new feature: now have the ability to lock a project. If locked, it’s a helpful tool to keep track of which projects are completed should you have multiple projects</a:t>
            </a:r>
          </a:p>
        </p:txBody>
      </p:sp>
      <p:sp>
        <p:nvSpPr>
          <p:cNvPr id="4" name="Slide Number Placeholder 3">
            <a:extLst>
              <a:ext uri="{FF2B5EF4-FFF2-40B4-BE49-F238E27FC236}">
                <a16:creationId xmlns:a16="http://schemas.microsoft.com/office/drawing/2014/main" id="{036D80E4-DFE7-28A2-D108-EA70CD855620}"/>
              </a:ext>
            </a:extLst>
          </p:cNvPr>
          <p:cNvSpPr>
            <a:spLocks noGrp="1"/>
          </p:cNvSpPr>
          <p:nvPr>
            <p:ph type="sldNum" sz="quarter" idx="5"/>
          </p:nvPr>
        </p:nvSpPr>
        <p:spPr/>
        <p:txBody>
          <a:bodyPr/>
          <a:lstStyle/>
          <a:p>
            <a:pPr>
              <a:defRPr/>
            </a:pPr>
            <a:fld id="{6A88E936-0E5D-4085-B26D-BE9E4BD8D6B1}" type="slidenum">
              <a:rPr lang="en-US"/>
              <a:pPr>
                <a:defRPr/>
              </a:pPr>
              <a:t>34</a:t>
            </a:fld>
            <a:endParaRPr lang="en-US"/>
          </a:p>
        </p:txBody>
      </p:sp>
    </p:spTree>
    <p:extLst>
      <p:ext uri="{BB962C8B-B14F-4D97-AF65-F5344CB8AC3E}">
        <p14:creationId xmlns:p14="http://schemas.microsoft.com/office/powerpoint/2010/main" val="78711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A88E936-0E5D-4085-B26D-BE9E4BD8D6B1}" type="slidenum">
              <a:rPr lang="en-US" smtClean="0"/>
              <a:pPr>
                <a:defRPr/>
              </a:pPr>
              <a:t>2</a:t>
            </a:fld>
            <a:endParaRPr lang="en-US"/>
          </a:p>
        </p:txBody>
      </p:sp>
    </p:spTree>
    <p:extLst>
      <p:ext uri="{BB962C8B-B14F-4D97-AF65-F5344CB8AC3E}">
        <p14:creationId xmlns:p14="http://schemas.microsoft.com/office/powerpoint/2010/main" val="545481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A3BC3-1DE0-6A26-6B5B-AD340CEB1C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CF79AC-09A1-FA96-BDD7-D0CCE7AEA2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9AE36-2365-8BE4-32AB-748CD9F34469}"/>
              </a:ext>
            </a:extLst>
          </p:cNvPr>
          <p:cNvSpPr>
            <a:spLocks noGrp="1"/>
          </p:cNvSpPr>
          <p:nvPr>
            <p:ph type="body" idx="1"/>
          </p:nvPr>
        </p:nvSpPr>
        <p:spPr/>
        <p:txBody>
          <a:bodyPr/>
          <a:lstStyle/>
          <a:p>
            <a:endParaRPr lang="en-US">
              <a:cs typeface="Times New Roman"/>
            </a:endParaRPr>
          </a:p>
        </p:txBody>
      </p:sp>
      <p:sp>
        <p:nvSpPr>
          <p:cNvPr id="4" name="Slide Number Placeholder 3">
            <a:extLst>
              <a:ext uri="{FF2B5EF4-FFF2-40B4-BE49-F238E27FC236}">
                <a16:creationId xmlns:a16="http://schemas.microsoft.com/office/drawing/2014/main" id="{FD767E4E-2C87-BC42-FEAC-09986CFCC858}"/>
              </a:ext>
            </a:extLst>
          </p:cNvPr>
          <p:cNvSpPr>
            <a:spLocks noGrp="1"/>
          </p:cNvSpPr>
          <p:nvPr>
            <p:ph type="sldNum" sz="quarter" idx="5"/>
          </p:nvPr>
        </p:nvSpPr>
        <p:spPr/>
        <p:txBody>
          <a:bodyPr/>
          <a:lstStyle/>
          <a:p>
            <a:pPr>
              <a:defRPr/>
            </a:pPr>
            <a:fld id="{6A88E936-0E5D-4085-B26D-BE9E4BD8D6B1}" type="slidenum">
              <a:rPr lang="en-US"/>
              <a:pPr>
                <a:defRPr/>
              </a:pPr>
              <a:t>35</a:t>
            </a:fld>
            <a:endParaRPr lang="en-US"/>
          </a:p>
        </p:txBody>
      </p:sp>
    </p:spTree>
    <p:extLst>
      <p:ext uri="{BB962C8B-B14F-4D97-AF65-F5344CB8AC3E}">
        <p14:creationId xmlns:p14="http://schemas.microsoft.com/office/powerpoint/2010/main" val="2612305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10FF8-3CE1-7DF9-97F5-5093963FE1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BC917-D92A-FF78-73CC-BAAFB602DC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2B589-F570-E00C-AAD8-76E8E25A31E7}"/>
              </a:ext>
            </a:extLst>
          </p:cNvPr>
          <p:cNvSpPr>
            <a:spLocks noGrp="1"/>
          </p:cNvSpPr>
          <p:nvPr>
            <p:ph type="body" idx="1"/>
          </p:nvPr>
        </p:nvSpPr>
        <p:spPr/>
        <p:txBody>
          <a:bodyPr/>
          <a:lstStyle/>
          <a:p>
            <a:endParaRPr lang="en-US">
              <a:cs typeface="Times New Roman"/>
            </a:endParaRPr>
          </a:p>
          <a:p>
            <a:endParaRPr lang="en-US">
              <a:cs typeface="Times New Roman"/>
            </a:endParaRPr>
          </a:p>
        </p:txBody>
      </p:sp>
      <p:sp>
        <p:nvSpPr>
          <p:cNvPr id="4" name="Slide Number Placeholder 3">
            <a:extLst>
              <a:ext uri="{FF2B5EF4-FFF2-40B4-BE49-F238E27FC236}">
                <a16:creationId xmlns:a16="http://schemas.microsoft.com/office/drawing/2014/main" id="{6AB97EE8-A34B-2D49-D91C-298CA638325E}"/>
              </a:ext>
            </a:extLst>
          </p:cNvPr>
          <p:cNvSpPr>
            <a:spLocks noGrp="1"/>
          </p:cNvSpPr>
          <p:nvPr>
            <p:ph type="sldNum" sz="quarter" idx="5"/>
          </p:nvPr>
        </p:nvSpPr>
        <p:spPr/>
        <p:txBody>
          <a:bodyPr/>
          <a:lstStyle/>
          <a:p>
            <a:pPr>
              <a:defRPr/>
            </a:pPr>
            <a:fld id="{6A88E936-0E5D-4085-B26D-BE9E4BD8D6B1}" type="slidenum">
              <a:rPr lang="en-US"/>
              <a:pPr>
                <a:defRPr/>
              </a:pPr>
              <a:t>36</a:t>
            </a:fld>
            <a:endParaRPr lang="en-US"/>
          </a:p>
        </p:txBody>
      </p:sp>
    </p:spTree>
    <p:extLst>
      <p:ext uri="{BB962C8B-B14F-4D97-AF65-F5344CB8AC3E}">
        <p14:creationId xmlns:p14="http://schemas.microsoft.com/office/powerpoint/2010/main" val="341702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92EC8-2FAF-527A-76E7-D2B35CB18D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0DAA8-2A25-F497-440D-20F9DBA552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2FC9E4-ED92-7DC5-FD36-60DF6A2191B8}"/>
              </a:ext>
            </a:extLst>
          </p:cNvPr>
          <p:cNvSpPr>
            <a:spLocks noGrp="1"/>
          </p:cNvSpPr>
          <p:nvPr>
            <p:ph type="body" idx="1"/>
          </p:nvPr>
        </p:nvSpPr>
        <p:spPr/>
        <p:txBody>
          <a:bodyPr/>
          <a:lstStyle/>
          <a:p>
            <a:endParaRPr lang="en-US">
              <a:cs typeface="Times New Roman"/>
            </a:endParaRPr>
          </a:p>
          <a:p>
            <a:endParaRPr lang="en-US">
              <a:cs typeface="Times New Roman"/>
            </a:endParaRPr>
          </a:p>
        </p:txBody>
      </p:sp>
      <p:sp>
        <p:nvSpPr>
          <p:cNvPr id="4" name="Slide Number Placeholder 3">
            <a:extLst>
              <a:ext uri="{FF2B5EF4-FFF2-40B4-BE49-F238E27FC236}">
                <a16:creationId xmlns:a16="http://schemas.microsoft.com/office/drawing/2014/main" id="{DAD2A531-8095-42DA-7A2D-1363EDA65C0E}"/>
              </a:ext>
            </a:extLst>
          </p:cNvPr>
          <p:cNvSpPr>
            <a:spLocks noGrp="1"/>
          </p:cNvSpPr>
          <p:nvPr>
            <p:ph type="sldNum" sz="quarter" idx="5"/>
          </p:nvPr>
        </p:nvSpPr>
        <p:spPr/>
        <p:txBody>
          <a:bodyPr/>
          <a:lstStyle/>
          <a:p>
            <a:pPr>
              <a:defRPr/>
            </a:pPr>
            <a:fld id="{6A88E936-0E5D-4085-B26D-BE9E4BD8D6B1}" type="slidenum">
              <a:rPr lang="en-US"/>
              <a:pPr>
                <a:defRPr/>
              </a:pPr>
              <a:t>37</a:t>
            </a:fld>
            <a:endParaRPr lang="en-US"/>
          </a:p>
        </p:txBody>
      </p:sp>
    </p:spTree>
    <p:extLst>
      <p:ext uri="{BB962C8B-B14F-4D97-AF65-F5344CB8AC3E}">
        <p14:creationId xmlns:p14="http://schemas.microsoft.com/office/powerpoint/2010/main" val="1462887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AC74A-F28B-B9A4-CEC2-80F291D6C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7E7F4-FE37-5024-15A6-1C06ED07F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15FF05-D89B-57A3-1F24-5D6BF6DE85C7}"/>
              </a:ext>
            </a:extLst>
          </p:cNvPr>
          <p:cNvSpPr>
            <a:spLocks noGrp="1"/>
          </p:cNvSpPr>
          <p:nvPr>
            <p:ph type="body" idx="1"/>
          </p:nvPr>
        </p:nvSpPr>
        <p:spPr/>
        <p:txBody>
          <a:bodyPr/>
          <a:lstStyle/>
          <a:p>
            <a:endParaRPr lang="en-US">
              <a:cs typeface="Times New Roman"/>
            </a:endParaRPr>
          </a:p>
          <a:p>
            <a:endParaRPr lang="en-US">
              <a:cs typeface="Times New Roman"/>
            </a:endParaRPr>
          </a:p>
        </p:txBody>
      </p:sp>
      <p:sp>
        <p:nvSpPr>
          <p:cNvPr id="4" name="Slide Number Placeholder 3">
            <a:extLst>
              <a:ext uri="{FF2B5EF4-FFF2-40B4-BE49-F238E27FC236}">
                <a16:creationId xmlns:a16="http://schemas.microsoft.com/office/drawing/2014/main" id="{6EC85538-5FA8-C8DC-4B46-EA20D8684A3D}"/>
              </a:ext>
            </a:extLst>
          </p:cNvPr>
          <p:cNvSpPr>
            <a:spLocks noGrp="1"/>
          </p:cNvSpPr>
          <p:nvPr>
            <p:ph type="sldNum" sz="quarter" idx="5"/>
          </p:nvPr>
        </p:nvSpPr>
        <p:spPr/>
        <p:txBody>
          <a:bodyPr/>
          <a:lstStyle/>
          <a:p>
            <a:pPr>
              <a:defRPr/>
            </a:pPr>
            <a:fld id="{6A88E936-0E5D-4085-B26D-BE9E4BD8D6B1}" type="slidenum">
              <a:rPr lang="en-US"/>
              <a:pPr>
                <a:defRPr/>
              </a:pPr>
              <a:t>38</a:t>
            </a:fld>
            <a:endParaRPr lang="en-US"/>
          </a:p>
        </p:txBody>
      </p:sp>
    </p:spTree>
    <p:extLst>
      <p:ext uri="{BB962C8B-B14F-4D97-AF65-F5344CB8AC3E}">
        <p14:creationId xmlns:p14="http://schemas.microsoft.com/office/powerpoint/2010/main" val="587340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579B8-6527-124D-301B-7981E57C4C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E4F1FB-F606-E9F5-B5CE-3F7851022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B4D0CC-EB1E-37EE-0811-40F318C75D03}"/>
              </a:ext>
            </a:extLst>
          </p:cNvPr>
          <p:cNvSpPr>
            <a:spLocks noGrp="1"/>
          </p:cNvSpPr>
          <p:nvPr>
            <p:ph type="body" idx="1"/>
          </p:nvPr>
        </p:nvSpPr>
        <p:spPr/>
        <p:txBody>
          <a:bodyPr/>
          <a:lstStyle/>
          <a:p>
            <a:pPr marL="0" marR="0" lvl="0" indent="0" algn="l" defTabSz="914400" rtl="0" eaLnBrk="0" fontAlgn="base" latinLnBrk="0" hangingPunct="0">
              <a:lnSpc>
                <a:spcPct val="116000"/>
              </a:lnSpc>
              <a:spcBef>
                <a:spcPts val="0"/>
              </a:spcBef>
              <a:spcAft>
                <a:spcPts val="800"/>
              </a:spcAft>
              <a:buClrTx/>
              <a:buSzTx/>
              <a:buFontTx/>
              <a:buNone/>
              <a:tabLst/>
              <a:defRPr/>
            </a:pP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E65D6E6-E20A-84C3-2EB8-CF129799667B}"/>
              </a:ext>
            </a:extLst>
          </p:cNvPr>
          <p:cNvSpPr>
            <a:spLocks noGrp="1"/>
          </p:cNvSpPr>
          <p:nvPr>
            <p:ph type="sldNum" sz="quarter" idx="5"/>
          </p:nvPr>
        </p:nvSpPr>
        <p:spPr/>
        <p:txBody>
          <a:bodyPr/>
          <a:lstStyle/>
          <a:p>
            <a:pPr>
              <a:defRPr/>
            </a:pPr>
            <a:fld id="{6A88E936-0E5D-4085-B26D-BE9E4BD8D6B1}" type="slidenum">
              <a:rPr lang="en-US"/>
              <a:pPr>
                <a:defRPr/>
              </a:pPr>
              <a:t>40</a:t>
            </a:fld>
            <a:endParaRPr lang="en-US"/>
          </a:p>
        </p:txBody>
      </p:sp>
    </p:spTree>
    <p:extLst>
      <p:ext uri="{BB962C8B-B14F-4D97-AF65-F5344CB8AC3E}">
        <p14:creationId xmlns:p14="http://schemas.microsoft.com/office/powerpoint/2010/main" val="1508925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Times New Roman"/>
            </a:endParaRPr>
          </a:p>
        </p:txBody>
      </p:sp>
      <p:sp>
        <p:nvSpPr>
          <p:cNvPr id="4" name="Slide Number Placeholder 3"/>
          <p:cNvSpPr>
            <a:spLocks noGrp="1"/>
          </p:cNvSpPr>
          <p:nvPr>
            <p:ph type="sldNum" sz="quarter" idx="5"/>
          </p:nvPr>
        </p:nvSpPr>
        <p:spPr/>
        <p:txBody>
          <a:bodyPr/>
          <a:lstStyle/>
          <a:p>
            <a:pPr>
              <a:defRPr/>
            </a:pPr>
            <a:fld id="{6A88E936-0E5D-4085-B26D-BE9E4BD8D6B1}" type="slidenum">
              <a:rPr lang="en-US"/>
              <a:pPr>
                <a:defRPr/>
              </a:pPr>
              <a:t>42</a:t>
            </a:fld>
            <a:endParaRPr lang="en-US"/>
          </a:p>
        </p:txBody>
      </p:sp>
    </p:spTree>
    <p:extLst>
      <p:ext uri="{BB962C8B-B14F-4D97-AF65-F5344CB8AC3E}">
        <p14:creationId xmlns:p14="http://schemas.microsoft.com/office/powerpoint/2010/main" val="1325291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Final page!</a:t>
            </a:r>
          </a:p>
        </p:txBody>
      </p:sp>
      <p:sp>
        <p:nvSpPr>
          <p:cNvPr id="4" name="Slide Number Placeholder 3"/>
          <p:cNvSpPr>
            <a:spLocks noGrp="1"/>
          </p:cNvSpPr>
          <p:nvPr>
            <p:ph type="sldNum" sz="quarter" idx="5"/>
          </p:nvPr>
        </p:nvSpPr>
        <p:spPr/>
        <p:txBody>
          <a:bodyPr/>
          <a:lstStyle/>
          <a:p>
            <a:pPr>
              <a:defRPr/>
            </a:pPr>
            <a:fld id="{6A88E936-0E5D-4085-B26D-BE9E4BD8D6B1}" type="slidenum">
              <a:rPr lang="en-US"/>
              <a:pPr>
                <a:defRPr/>
              </a:pPr>
              <a:t>43</a:t>
            </a:fld>
            <a:endParaRPr lang="en-US"/>
          </a:p>
        </p:txBody>
      </p:sp>
    </p:spTree>
    <p:extLst>
      <p:ext uri="{BB962C8B-B14F-4D97-AF65-F5344CB8AC3E}">
        <p14:creationId xmlns:p14="http://schemas.microsoft.com/office/powerpoint/2010/main" val="356927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CEC1F-D6C3-2B5E-A211-1FC18F129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F5DF3-5DE2-7481-D365-0A17FF719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8BE1B-BC28-4E25-E0C5-DE4BB6C76B26}"/>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86B9D171-2B06-3915-F528-D1FBFFBDCCE4}"/>
              </a:ext>
            </a:extLst>
          </p:cNvPr>
          <p:cNvSpPr>
            <a:spLocks noGrp="1"/>
          </p:cNvSpPr>
          <p:nvPr>
            <p:ph type="sldNum" sz="quarter" idx="5"/>
          </p:nvPr>
        </p:nvSpPr>
        <p:spPr/>
        <p:txBody>
          <a:bodyPr/>
          <a:lstStyle/>
          <a:p>
            <a:pPr>
              <a:defRPr/>
            </a:pPr>
            <a:fld id="{6A88E936-0E5D-4085-B26D-BE9E4BD8D6B1}" type="slidenum">
              <a:rPr lang="en-US"/>
              <a:pPr>
                <a:defRPr/>
              </a:pPr>
              <a:t>44</a:t>
            </a:fld>
            <a:endParaRPr lang="en-US"/>
          </a:p>
        </p:txBody>
      </p:sp>
    </p:spTree>
    <p:extLst>
      <p:ext uri="{BB962C8B-B14F-4D97-AF65-F5344CB8AC3E}">
        <p14:creationId xmlns:p14="http://schemas.microsoft.com/office/powerpoint/2010/main" val="782336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9FC81-76F3-02FB-E4FB-1B47F31961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83C6C-3141-91D2-241E-F53F253BD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D73C8-8E3C-792E-37EC-A13B41649E78}"/>
              </a:ext>
            </a:extLst>
          </p:cNvPr>
          <p:cNvSpPr>
            <a:spLocks noGrp="1"/>
          </p:cNvSpPr>
          <p:nvPr>
            <p:ph type="body" idx="1"/>
          </p:nvPr>
        </p:nvSpPr>
        <p:spPr/>
        <p:txBody>
          <a:bodyPr/>
          <a:lstStyle/>
          <a:p>
            <a:endParaRPr lang="en-US" i="0">
              <a:latin typeface="Calibri"/>
              <a:ea typeface="Calibri"/>
              <a:cs typeface="Calibri"/>
            </a:endParaRPr>
          </a:p>
        </p:txBody>
      </p:sp>
      <p:sp>
        <p:nvSpPr>
          <p:cNvPr id="4" name="Slide Number Placeholder 3">
            <a:extLst>
              <a:ext uri="{FF2B5EF4-FFF2-40B4-BE49-F238E27FC236}">
                <a16:creationId xmlns:a16="http://schemas.microsoft.com/office/drawing/2014/main" id="{BC3C6998-6D54-E214-BC72-81BEEC15CFE7}"/>
              </a:ext>
            </a:extLst>
          </p:cNvPr>
          <p:cNvSpPr>
            <a:spLocks noGrp="1"/>
          </p:cNvSpPr>
          <p:nvPr>
            <p:ph type="sldNum" sz="quarter" idx="5"/>
          </p:nvPr>
        </p:nvSpPr>
        <p:spPr/>
        <p:txBody>
          <a:bodyPr/>
          <a:lstStyle/>
          <a:p>
            <a:pPr>
              <a:defRPr/>
            </a:pPr>
            <a:fld id="{6A88E936-0E5D-4085-B26D-BE9E4BD8D6B1}" type="slidenum">
              <a:rPr lang="en-US"/>
              <a:pPr>
                <a:defRPr/>
              </a:pPr>
              <a:t>45</a:t>
            </a:fld>
            <a:endParaRPr lang="en-US"/>
          </a:p>
        </p:txBody>
      </p:sp>
    </p:spTree>
    <p:extLst>
      <p:ext uri="{BB962C8B-B14F-4D97-AF65-F5344CB8AC3E}">
        <p14:creationId xmlns:p14="http://schemas.microsoft.com/office/powerpoint/2010/main" val="3928820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6A88E936-0E5D-4085-B26D-BE9E4BD8D6B1}" type="slidenum">
              <a:rPr lang="en-US"/>
              <a:pPr>
                <a:defRPr/>
              </a:pPr>
              <a:t>46</a:t>
            </a:fld>
            <a:endParaRPr lang="en-US"/>
          </a:p>
        </p:txBody>
      </p:sp>
    </p:spTree>
    <p:extLst>
      <p:ext uri="{BB962C8B-B14F-4D97-AF65-F5344CB8AC3E}">
        <p14:creationId xmlns:p14="http://schemas.microsoft.com/office/powerpoint/2010/main" val="3229563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Times New Roman"/>
            </a:endParaRPr>
          </a:p>
        </p:txBody>
      </p:sp>
      <p:sp>
        <p:nvSpPr>
          <p:cNvPr id="4" name="Slide Number Placeholder 3"/>
          <p:cNvSpPr>
            <a:spLocks noGrp="1"/>
          </p:cNvSpPr>
          <p:nvPr>
            <p:ph type="sldNum" sz="quarter" idx="5"/>
          </p:nvPr>
        </p:nvSpPr>
        <p:spPr/>
        <p:txBody>
          <a:bodyPr/>
          <a:lstStyle/>
          <a:p>
            <a:pPr>
              <a:defRPr/>
            </a:pPr>
            <a:fld id="{6A88E936-0E5D-4085-B26D-BE9E4BD8D6B1}" type="slidenum">
              <a:rPr lang="en-US" smtClean="0"/>
              <a:pPr>
                <a:defRPr/>
              </a:pPr>
              <a:t>3</a:t>
            </a:fld>
            <a:endParaRPr lang="en-US"/>
          </a:p>
        </p:txBody>
      </p:sp>
    </p:spTree>
    <p:extLst>
      <p:ext uri="{BB962C8B-B14F-4D97-AF65-F5344CB8AC3E}">
        <p14:creationId xmlns:p14="http://schemas.microsoft.com/office/powerpoint/2010/main" val="416856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6A88E936-0E5D-4085-B26D-BE9E4BD8D6B1}" type="slidenum">
              <a:rPr lang="en-US"/>
              <a:pPr>
                <a:defRPr/>
              </a:pPr>
              <a:t>47</a:t>
            </a:fld>
            <a:endParaRPr lang="en-US"/>
          </a:p>
        </p:txBody>
      </p:sp>
    </p:spTree>
    <p:extLst>
      <p:ext uri="{BB962C8B-B14F-4D97-AF65-F5344CB8AC3E}">
        <p14:creationId xmlns:p14="http://schemas.microsoft.com/office/powerpoint/2010/main" val="2887861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Times New Roman"/>
              <a:cs typeface="Times New Roman"/>
            </a:endParaRPr>
          </a:p>
        </p:txBody>
      </p:sp>
      <p:sp>
        <p:nvSpPr>
          <p:cNvPr id="4" name="Slide Number Placeholder 3"/>
          <p:cNvSpPr>
            <a:spLocks noGrp="1"/>
          </p:cNvSpPr>
          <p:nvPr>
            <p:ph type="sldNum" sz="quarter" idx="5"/>
          </p:nvPr>
        </p:nvSpPr>
        <p:spPr/>
        <p:txBody>
          <a:bodyPr/>
          <a:lstStyle/>
          <a:p>
            <a:pPr>
              <a:defRPr/>
            </a:pPr>
            <a:fld id="{6A88E936-0E5D-4085-B26D-BE9E4BD8D6B1}" type="slidenum">
              <a:rPr lang="en-US"/>
              <a:pPr>
                <a:defRPr/>
              </a:pPr>
              <a:t>51</a:t>
            </a:fld>
            <a:endParaRPr lang="en-US"/>
          </a:p>
        </p:txBody>
      </p:sp>
    </p:spTree>
    <p:extLst>
      <p:ext uri="{BB962C8B-B14F-4D97-AF65-F5344CB8AC3E}">
        <p14:creationId xmlns:p14="http://schemas.microsoft.com/office/powerpoint/2010/main" val="6867681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Times New Roman"/>
              <a:cs typeface="Times New Roman"/>
            </a:endParaRPr>
          </a:p>
        </p:txBody>
      </p:sp>
      <p:sp>
        <p:nvSpPr>
          <p:cNvPr id="4" name="Slide Number Placeholder 3"/>
          <p:cNvSpPr>
            <a:spLocks noGrp="1"/>
          </p:cNvSpPr>
          <p:nvPr>
            <p:ph type="sldNum" sz="quarter" idx="5"/>
          </p:nvPr>
        </p:nvSpPr>
        <p:spPr/>
        <p:txBody>
          <a:bodyPr/>
          <a:lstStyle/>
          <a:p>
            <a:pPr>
              <a:defRPr/>
            </a:pPr>
            <a:fld id="{6A88E936-0E5D-4085-B26D-BE9E4BD8D6B1}" type="slidenum">
              <a:rPr lang="en-US"/>
              <a:pPr>
                <a:defRPr/>
              </a:pPr>
              <a:t>52</a:t>
            </a:fld>
            <a:endParaRPr lang="en-US"/>
          </a:p>
        </p:txBody>
      </p:sp>
    </p:spTree>
    <p:extLst>
      <p:ext uri="{BB962C8B-B14F-4D97-AF65-F5344CB8AC3E}">
        <p14:creationId xmlns:p14="http://schemas.microsoft.com/office/powerpoint/2010/main" val="93692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996D8-CDFB-E317-45AA-E6B8BC29D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03F0C-F853-D328-1C06-E000F9EA98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0D42D-AEC1-997F-84CD-F7F8A3B064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DB5D92-9BA5-3627-D511-3069F267978E}"/>
              </a:ext>
            </a:extLst>
          </p:cNvPr>
          <p:cNvSpPr>
            <a:spLocks noGrp="1"/>
          </p:cNvSpPr>
          <p:nvPr>
            <p:ph type="sldNum" sz="quarter" idx="5"/>
          </p:nvPr>
        </p:nvSpPr>
        <p:spPr/>
        <p:txBody>
          <a:bodyPr/>
          <a:lstStyle/>
          <a:p>
            <a:pPr>
              <a:defRPr/>
            </a:pPr>
            <a:fld id="{6A88E936-0E5D-4085-B26D-BE9E4BD8D6B1}" type="slidenum">
              <a:rPr lang="en-US" smtClean="0"/>
              <a:pPr>
                <a:defRPr/>
              </a:pPr>
              <a:t>62</a:t>
            </a:fld>
            <a:endParaRPr lang="en-US"/>
          </a:p>
        </p:txBody>
      </p:sp>
    </p:spTree>
    <p:extLst>
      <p:ext uri="{BB962C8B-B14F-4D97-AF65-F5344CB8AC3E}">
        <p14:creationId xmlns:p14="http://schemas.microsoft.com/office/powerpoint/2010/main" val="1599203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A88E936-0E5D-4085-B26D-BE9E4BD8D6B1}" type="slidenum">
              <a:rPr lang="en-US" smtClean="0"/>
              <a:pPr>
                <a:defRPr/>
              </a:pPr>
              <a:t>63</a:t>
            </a:fld>
            <a:endParaRPr lang="en-US"/>
          </a:p>
        </p:txBody>
      </p:sp>
    </p:spTree>
    <p:extLst>
      <p:ext uri="{BB962C8B-B14F-4D97-AF65-F5344CB8AC3E}">
        <p14:creationId xmlns:p14="http://schemas.microsoft.com/office/powerpoint/2010/main" val="922264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endParaRPr lang="en-US">
              <a:latin typeface="Times New Roman"/>
              <a:cs typeface="Times New Roman"/>
            </a:endParaRPr>
          </a:p>
        </p:txBody>
      </p:sp>
      <p:sp>
        <p:nvSpPr>
          <p:cNvPr id="4" name="Slide Number Placeholder 3"/>
          <p:cNvSpPr>
            <a:spLocks noGrp="1"/>
          </p:cNvSpPr>
          <p:nvPr>
            <p:ph type="sldNum" sz="quarter" idx="5"/>
          </p:nvPr>
        </p:nvSpPr>
        <p:spPr/>
        <p:txBody>
          <a:bodyPr/>
          <a:lstStyle/>
          <a:p>
            <a:pPr>
              <a:defRPr/>
            </a:pPr>
            <a:fld id="{6A88E936-0E5D-4085-B26D-BE9E4BD8D6B1}" type="slidenum">
              <a:rPr lang="en-US"/>
              <a:pPr>
                <a:defRPr/>
              </a:pPr>
              <a:t>64</a:t>
            </a:fld>
            <a:endParaRPr lang="en-US"/>
          </a:p>
        </p:txBody>
      </p:sp>
    </p:spTree>
    <p:extLst>
      <p:ext uri="{BB962C8B-B14F-4D97-AF65-F5344CB8AC3E}">
        <p14:creationId xmlns:p14="http://schemas.microsoft.com/office/powerpoint/2010/main" val="1578017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A88E936-0E5D-4085-B26D-BE9E4BD8D6B1}" type="slidenum">
              <a:rPr lang="en-US"/>
              <a:pPr>
                <a:defRPr/>
              </a:pPr>
              <a:t>65</a:t>
            </a:fld>
            <a:endParaRPr lang="en-US"/>
          </a:p>
        </p:txBody>
      </p:sp>
    </p:spTree>
    <p:extLst>
      <p:ext uri="{BB962C8B-B14F-4D97-AF65-F5344CB8AC3E}">
        <p14:creationId xmlns:p14="http://schemas.microsoft.com/office/powerpoint/2010/main" val="209968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902AA-CDD8-966C-3096-F1D388EF32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BE2683-B045-DB7E-B132-CF1BC252E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7C6648-06F7-D7BF-0B42-B08CF8D782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2F8CFE-B4CF-0D24-0412-093366E3415E}"/>
              </a:ext>
            </a:extLst>
          </p:cNvPr>
          <p:cNvSpPr>
            <a:spLocks noGrp="1"/>
          </p:cNvSpPr>
          <p:nvPr>
            <p:ph type="sldNum" sz="quarter" idx="5"/>
          </p:nvPr>
        </p:nvSpPr>
        <p:spPr/>
        <p:txBody>
          <a:bodyPr/>
          <a:lstStyle/>
          <a:p>
            <a:pPr>
              <a:defRPr/>
            </a:pPr>
            <a:fld id="{6A88E936-0E5D-4085-B26D-BE9E4BD8D6B1}" type="slidenum">
              <a:rPr lang="en-US"/>
              <a:pPr>
                <a:defRPr/>
              </a:pPr>
              <a:t>69</a:t>
            </a:fld>
            <a:endParaRPr lang="en-US"/>
          </a:p>
        </p:txBody>
      </p:sp>
    </p:spTree>
    <p:extLst>
      <p:ext uri="{BB962C8B-B14F-4D97-AF65-F5344CB8AC3E}">
        <p14:creationId xmlns:p14="http://schemas.microsoft.com/office/powerpoint/2010/main" val="1579390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6A88E936-0E5D-4085-B26D-BE9E4BD8D6B1}" type="slidenum">
              <a:rPr lang="en-US"/>
              <a:pPr>
                <a:defRPr/>
              </a:pPr>
              <a:t>70</a:t>
            </a:fld>
            <a:endParaRPr lang="en-US"/>
          </a:p>
        </p:txBody>
      </p:sp>
    </p:spTree>
    <p:extLst>
      <p:ext uri="{BB962C8B-B14F-4D97-AF65-F5344CB8AC3E}">
        <p14:creationId xmlns:p14="http://schemas.microsoft.com/office/powerpoint/2010/main" val="2067359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A88E936-0E5D-4085-B26D-BE9E4BD8D6B1}" type="slidenum">
              <a:rPr lang="en-US" smtClean="0"/>
              <a:pPr>
                <a:defRPr/>
              </a:pPr>
              <a:t>75</a:t>
            </a:fld>
            <a:endParaRPr lang="en-US"/>
          </a:p>
        </p:txBody>
      </p:sp>
    </p:spTree>
    <p:extLst>
      <p:ext uri="{BB962C8B-B14F-4D97-AF65-F5344CB8AC3E}">
        <p14:creationId xmlns:p14="http://schemas.microsoft.com/office/powerpoint/2010/main" val="3111463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Any funds not used must be returned to Treasury as part of the award closeout process pursuant to 2 C.F.R. 200.344(d).</a:t>
            </a:r>
          </a:p>
        </p:txBody>
      </p:sp>
      <p:sp>
        <p:nvSpPr>
          <p:cNvPr id="4" name="Slide Number Placeholder 3"/>
          <p:cNvSpPr>
            <a:spLocks noGrp="1"/>
          </p:cNvSpPr>
          <p:nvPr>
            <p:ph type="sldNum" sz="quarter" idx="5"/>
          </p:nvPr>
        </p:nvSpPr>
        <p:spPr/>
        <p:txBody>
          <a:bodyPr/>
          <a:lstStyle/>
          <a:p>
            <a:pPr>
              <a:defRPr/>
            </a:pPr>
            <a:fld id="{6A88E936-0E5D-4085-B26D-BE9E4BD8D6B1}" type="slidenum">
              <a:rPr lang="en-US" smtClean="0"/>
              <a:pPr>
                <a:defRPr/>
              </a:pPr>
              <a:t>6</a:t>
            </a:fld>
            <a:endParaRPr lang="en-US"/>
          </a:p>
        </p:txBody>
      </p:sp>
    </p:spTree>
    <p:extLst>
      <p:ext uri="{BB962C8B-B14F-4D97-AF65-F5344CB8AC3E}">
        <p14:creationId xmlns:p14="http://schemas.microsoft.com/office/powerpoint/2010/main" val="2462907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A88E936-0E5D-4085-B26D-BE9E4BD8D6B1}" type="slidenum">
              <a:rPr lang="en-US" smtClean="0"/>
              <a:pPr>
                <a:defRPr/>
              </a:pPr>
              <a:t>76</a:t>
            </a:fld>
            <a:endParaRPr lang="en-US"/>
          </a:p>
        </p:txBody>
      </p:sp>
    </p:spTree>
    <p:extLst>
      <p:ext uri="{BB962C8B-B14F-4D97-AF65-F5344CB8AC3E}">
        <p14:creationId xmlns:p14="http://schemas.microsoft.com/office/powerpoint/2010/main" val="368721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Times New Roman"/>
            </a:endParaRPr>
          </a:p>
        </p:txBody>
      </p:sp>
      <p:sp>
        <p:nvSpPr>
          <p:cNvPr id="4" name="Slide Number Placeholder 3"/>
          <p:cNvSpPr>
            <a:spLocks noGrp="1"/>
          </p:cNvSpPr>
          <p:nvPr>
            <p:ph type="sldNum" sz="quarter" idx="5"/>
          </p:nvPr>
        </p:nvSpPr>
        <p:spPr/>
        <p:txBody>
          <a:bodyPr/>
          <a:lstStyle/>
          <a:p>
            <a:pPr>
              <a:defRPr/>
            </a:pPr>
            <a:fld id="{6A88E936-0E5D-4085-B26D-BE9E4BD8D6B1}" type="slidenum">
              <a:rPr lang="en-US" smtClean="0"/>
              <a:pPr>
                <a:defRPr/>
              </a:pPr>
              <a:t>10</a:t>
            </a:fld>
            <a:endParaRPr lang="en-US"/>
          </a:p>
        </p:txBody>
      </p:sp>
    </p:spTree>
    <p:extLst>
      <p:ext uri="{BB962C8B-B14F-4D97-AF65-F5344CB8AC3E}">
        <p14:creationId xmlns:p14="http://schemas.microsoft.com/office/powerpoint/2010/main" val="392775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a:cs typeface="Times New Roman"/>
              </a:rPr>
              <a:t>Could use id.me but most townships are using login.gov</a:t>
            </a:r>
            <a:endParaRPr lang="en-US"/>
          </a:p>
        </p:txBody>
      </p:sp>
      <p:sp>
        <p:nvSpPr>
          <p:cNvPr id="4" name="Slide Number Placeholder 3"/>
          <p:cNvSpPr>
            <a:spLocks noGrp="1"/>
          </p:cNvSpPr>
          <p:nvPr>
            <p:ph type="sldNum" sz="quarter" idx="5"/>
          </p:nvPr>
        </p:nvSpPr>
        <p:spPr/>
        <p:txBody>
          <a:bodyPr/>
          <a:lstStyle/>
          <a:p>
            <a:pPr>
              <a:defRPr/>
            </a:pPr>
            <a:fld id="{6A88E936-0E5D-4085-B26D-BE9E4BD8D6B1}" type="slidenum">
              <a:rPr lang="en-US" smtClean="0"/>
              <a:pPr>
                <a:defRPr/>
              </a:pPr>
              <a:t>11</a:t>
            </a:fld>
            <a:endParaRPr lang="en-US"/>
          </a:p>
        </p:txBody>
      </p:sp>
    </p:spTree>
    <p:extLst>
      <p:ext uri="{BB962C8B-B14F-4D97-AF65-F5344CB8AC3E}">
        <p14:creationId xmlns:p14="http://schemas.microsoft.com/office/powerpoint/2010/main" val="3294258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88E936-0E5D-4085-B26D-BE9E4BD8D6B1}" type="slidenum">
              <a:rPr lang="en-US" smtClean="0"/>
              <a:pPr>
                <a:defRPr/>
              </a:pPr>
              <a:t>12</a:t>
            </a:fld>
            <a:endParaRPr lang="en-US"/>
          </a:p>
        </p:txBody>
      </p:sp>
    </p:spTree>
    <p:extLst>
      <p:ext uri="{BB962C8B-B14F-4D97-AF65-F5344CB8AC3E}">
        <p14:creationId xmlns:p14="http://schemas.microsoft.com/office/powerpoint/2010/main" val="1017128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A88E936-0E5D-4085-B26D-BE9E4BD8D6B1}" type="slidenum">
              <a:rPr lang="en-US" smtClean="0"/>
              <a:pPr>
                <a:defRPr/>
              </a:pPr>
              <a:t>14</a:t>
            </a:fld>
            <a:endParaRPr lang="en-US"/>
          </a:p>
        </p:txBody>
      </p:sp>
    </p:spTree>
    <p:extLst>
      <p:ext uri="{BB962C8B-B14F-4D97-AF65-F5344CB8AC3E}">
        <p14:creationId xmlns:p14="http://schemas.microsoft.com/office/powerpoint/2010/main" val="87779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20000"/>
              </a:spcBef>
              <a:buFont typeface="Arial"/>
              <a:buChar char="•"/>
            </a:pPr>
            <a:r>
              <a:rPr lang="en-US">
                <a:latin typeface="Times New Roman"/>
                <a:cs typeface="Times New Roman"/>
              </a:rPr>
              <a:t>FYI: 844-529-9527 is the SLFRF Contact Center == Please keep in mind, this number is </a:t>
            </a:r>
            <a:r>
              <a:rPr lang="en-US" b="1" i="1" u="sng">
                <a:latin typeface="Times New Roman"/>
                <a:cs typeface="Times New Roman"/>
              </a:rPr>
              <a:t>NOT</a:t>
            </a:r>
            <a:r>
              <a:rPr lang="en-US" b="1" i="1">
                <a:latin typeface="Times New Roman"/>
                <a:cs typeface="Times New Roman"/>
              </a:rPr>
              <a:t> </a:t>
            </a:r>
            <a:r>
              <a:rPr lang="en-US">
                <a:latin typeface="Times New Roman"/>
                <a:cs typeface="Times New Roman"/>
              </a:rPr>
              <a:t>a helpdesk and will not be able to troubleshoot with you. They can only put in a ticket on your behalf.</a:t>
            </a:r>
          </a:p>
          <a:p>
            <a:endParaRPr lang="en-US">
              <a:cs typeface="Times New Roman"/>
            </a:endParaRPr>
          </a:p>
        </p:txBody>
      </p:sp>
      <p:sp>
        <p:nvSpPr>
          <p:cNvPr id="4" name="Slide Number Placeholder 3"/>
          <p:cNvSpPr>
            <a:spLocks noGrp="1"/>
          </p:cNvSpPr>
          <p:nvPr>
            <p:ph type="sldNum" sz="quarter" idx="5"/>
          </p:nvPr>
        </p:nvSpPr>
        <p:spPr/>
        <p:txBody>
          <a:bodyPr/>
          <a:lstStyle/>
          <a:p>
            <a:pPr>
              <a:defRPr/>
            </a:pPr>
            <a:fld id="{6A88E936-0E5D-4085-B26D-BE9E4BD8D6B1}" type="slidenum">
              <a:rPr lang="en-US" smtClean="0"/>
              <a:pPr>
                <a:defRPr/>
              </a:pPr>
              <a:t>15</a:t>
            </a:fld>
            <a:endParaRPr lang="en-US"/>
          </a:p>
        </p:txBody>
      </p:sp>
    </p:spTree>
    <p:extLst>
      <p:ext uri="{BB962C8B-B14F-4D97-AF65-F5344CB8AC3E}">
        <p14:creationId xmlns:p14="http://schemas.microsoft.com/office/powerpoint/2010/main" val="3159019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5308461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260699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141413"/>
            <a:ext cx="2247900" cy="52593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141413"/>
            <a:ext cx="6591300" cy="52593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234811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27268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2178589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2588" y="1827213"/>
            <a:ext cx="4227512"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827213"/>
            <a:ext cx="4229100" cy="4573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591788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42406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118239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76330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9778251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615336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141413"/>
            <a:ext cx="8991600" cy="5349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2588" y="1827213"/>
            <a:ext cx="8609012" cy="45735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Text Box 9"/>
          <p:cNvSpPr txBox="1">
            <a:spLocks noChangeArrowheads="1"/>
          </p:cNvSpPr>
          <p:nvPr/>
        </p:nvSpPr>
        <p:spPr bwMode="auto">
          <a:xfrm>
            <a:off x="0" y="6461125"/>
            <a:ext cx="9144000" cy="400050"/>
          </a:xfrm>
          <a:prstGeom prst="rect">
            <a:avLst/>
          </a:prstGeom>
          <a:solidFill>
            <a:srgbClr val="35319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spcBef>
                <a:spcPct val="50000"/>
              </a:spcBef>
              <a:defRPr/>
            </a:pPr>
            <a:r>
              <a:rPr lang="en-US" sz="2000" b="1" i="1">
                <a:solidFill>
                  <a:schemeClr val="bg1"/>
                </a:solidFill>
                <a:latin typeface="Arial" charset="0"/>
              </a:rPr>
              <a:t>         Growing better and stronger with townships for 100 years.</a:t>
            </a:r>
          </a:p>
        </p:txBody>
      </p:sp>
      <p:sp>
        <p:nvSpPr>
          <p:cNvPr id="1029" name="Rectangle 10"/>
          <p:cNvSpPr>
            <a:spLocks noChangeArrowheads="1"/>
          </p:cNvSpPr>
          <p:nvPr userDrawn="1"/>
        </p:nvSpPr>
        <p:spPr bwMode="auto">
          <a:xfrm>
            <a:off x="0" y="0"/>
            <a:ext cx="9144000" cy="952500"/>
          </a:xfrm>
          <a:prstGeom prst="rect">
            <a:avLst/>
          </a:prstGeom>
          <a:solidFill>
            <a:srgbClr val="35319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defRPr/>
            </a:pPr>
            <a:endParaRPr lang="en-US" altLang="en-US"/>
          </a:p>
        </p:txBody>
      </p:sp>
      <p:grpSp>
        <p:nvGrpSpPr>
          <p:cNvPr id="1031" name="Group 20"/>
          <p:cNvGrpSpPr>
            <a:grpSpLocks noChangeAspect="1"/>
          </p:cNvGrpSpPr>
          <p:nvPr/>
        </p:nvGrpSpPr>
        <p:grpSpPr bwMode="auto">
          <a:xfrm>
            <a:off x="4038264" y="49214"/>
            <a:ext cx="4999374" cy="839787"/>
            <a:chOff x="159" y="1248"/>
            <a:chExt cx="5169" cy="864"/>
          </a:xfrm>
        </p:grpSpPr>
        <p:pic>
          <p:nvPicPr>
            <p:cNvPr id="1032" name="Picture 21" descr="C:\Documents and Settings\jhawbaker\Desktop\Co Convention Presentation\2Row - Twps - Fire.jpg"/>
            <p:cNvPicPr>
              <a:picLocks noChangeAspect="1" noChangeArrowheads="1"/>
            </p:cNvPicPr>
            <p:nvPr/>
          </p:nvPicPr>
          <p:blipFill>
            <a:blip r:embed="rId13" cstate="print"/>
            <a:srcRect r="9189"/>
            <a:stretch>
              <a:fillRect/>
            </a:stretch>
          </p:blipFill>
          <p:spPr bwMode="auto">
            <a:xfrm>
              <a:off x="4320" y="1248"/>
              <a:ext cx="1008" cy="864"/>
            </a:xfrm>
            <a:prstGeom prst="rect">
              <a:avLst/>
            </a:prstGeom>
            <a:noFill/>
            <a:ln w="3175">
              <a:solidFill>
                <a:schemeClr val="bg1"/>
              </a:solidFill>
              <a:miter lim="800000"/>
              <a:headEnd/>
              <a:tailEnd/>
            </a:ln>
          </p:spPr>
        </p:pic>
        <p:pic>
          <p:nvPicPr>
            <p:cNvPr id="1033" name="Picture 2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t="9953" b="11233"/>
            <a:stretch/>
          </p:blipFill>
          <p:spPr bwMode="auto">
            <a:xfrm>
              <a:off x="3456" y="1248"/>
              <a:ext cx="864" cy="863"/>
            </a:xfrm>
            <a:prstGeom prst="rect">
              <a:avLst/>
            </a:prstGeom>
            <a:noFill/>
            <a:ln w="3175">
              <a:solidFill>
                <a:schemeClr val="bg1"/>
              </a:solidFill>
              <a:miter lim="800000"/>
              <a:headEnd/>
              <a:tailEnd/>
            </a:ln>
          </p:spPr>
        </p:pic>
        <p:pic>
          <p:nvPicPr>
            <p:cNvPr id="1034" name="Picture 23"/>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40857" t="24543" r="29735" b="24661"/>
            <a:stretch/>
          </p:blipFill>
          <p:spPr bwMode="auto">
            <a:xfrm>
              <a:off x="159" y="1248"/>
              <a:ext cx="753" cy="863"/>
            </a:xfrm>
            <a:prstGeom prst="rect">
              <a:avLst/>
            </a:prstGeom>
            <a:noFill/>
            <a:ln w="3175">
              <a:solidFill>
                <a:schemeClr val="bg1"/>
              </a:solidFill>
              <a:miter lim="800000"/>
              <a:headEnd/>
              <a:tailEnd/>
            </a:ln>
          </p:spPr>
        </p:pic>
        <p:pic>
          <p:nvPicPr>
            <p:cNvPr id="1035" name="Picture 24"/>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7821" r="23885"/>
            <a:stretch/>
          </p:blipFill>
          <p:spPr bwMode="auto">
            <a:xfrm>
              <a:off x="912" y="1250"/>
              <a:ext cx="1104" cy="861"/>
            </a:xfrm>
            <a:prstGeom prst="rect">
              <a:avLst/>
            </a:prstGeom>
            <a:noFill/>
            <a:ln w="3175">
              <a:solidFill>
                <a:schemeClr val="bg1"/>
              </a:solidFill>
              <a:miter lim="800000"/>
              <a:headEnd/>
              <a:tailEnd/>
            </a:ln>
          </p:spPr>
        </p:pic>
        <p:pic>
          <p:nvPicPr>
            <p:cNvPr id="1036" name="Picture 25"/>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2016" y="1250"/>
              <a:ext cx="576" cy="861"/>
            </a:xfrm>
            <a:prstGeom prst="rect">
              <a:avLst/>
            </a:prstGeom>
            <a:noFill/>
            <a:ln w="3175">
              <a:solidFill>
                <a:schemeClr val="bg1"/>
              </a:solidFill>
              <a:miter lim="800000"/>
              <a:headEnd/>
              <a:tailEnd/>
            </a:ln>
          </p:spPr>
        </p:pic>
        <p:pic>
          <p:nvPicPr>
            <p:cNvPr id="1037" name="Picture 26"/>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b="33100"/>
            <a:stretch/>
          </p:blipFill>
          <p:spPr bwMode="auto">
            <a:xfrm>
              <a:off x="2592" y="1248"/>
              <a:ext cx="864" cy="863"/>
            </a:xfrm>
            <a:prstGeom prst="rect">
              <a:avLst/>
            </a:prstGeom>
            <a:noFill/>
            <a:ln w="3175">
              <a:solidFill>
                <a:schemeClr val="bg1"/>
              </a:solidFill>
              <a:miter lim="800000"/>
              <a:headEnd/>
              <a:tailEnd/>
            </a:ln>
          </p:spPr>
        </p:pic>
      </p:grpSp>
      <p:pic>
        <p:nvPicPr>
          <p:cNvPr id="7" name="Pictur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6749" y="6484114"/>
            <a:ext cx="462851" cy="349847"/>
          </a:xfrm>
          <a:prstGeom prst="rect">
            <a:avLst/>
          </a:prstGeom>
        </p:spPr>
      </p:pic>
      <p:sp>
        <p:nvSpPr>
          <p:cNvPr id="15" name="TextBox 14">
            <a:extLst>
              <a:ext uri="{FF2B5EF4-FFF2-40B4-BE49-F238E27FC236}">
                <a16:creationId xmlns:a16="http://schemas.microsoft.com/office/drawing/2014/main" id="{34FA90C7-7CEB-4845-B26D-A2B7458F6B98}"/>
              </a:ext>
            </a:extLst>
          </p:cNvPr>
          <p:cNvSpPr txBox="1"/>
          <p:nvPr userDrawn="1"/>
        </p:nvSpPr>
        <p:spPr>
          <a:xfrm>
            <a:off x="-297957" y="-726793"/>
            <a:ext cx="4634178" cy="1717393"/>
          </a:xfrm>
          <a:prstGeom prst="rect">
            <a:avLst/>
          </a:prstGeom>
          <a:noFill/>
        </p:spPr>
        <p:txBody>
          <a:bodyPr wrap="square">
            <a:spAutoFit/>
          </a:bodyPr>
          <a:lstStyle/>
          <a:p>
            <a:pPr algn="ctr">
              <a:lnSpc>
                <a:spcPct val="80000"/>
              </a:lnSpc>
              <a:tabLst>
                <a:tab pos="2063750" algn="l"/>
                <a:tab pos="2281238" algn="l"/>
              </a:tabLst>
            </a:pPr>
            <a:r>
              <a:rPr lang="en-US" altLang="en-US" sz="6000" b="1">
                <a:solidFill>
                  <a:srgbClr val="353190"/>
                </a:solidFill>
                <a:latin typeface="Verdana" pitchFamily="34" charset="0"/>
              </a:rPr>
              <a:t> </a:t>
            </a:r>
            <a:br>
              <a:rPr lang="en-US" altLang="en-US" sz="5400" b="1">
                <a:solidFill>
                  <a:srgbClr val="353190"/>
                </a:solidFill>
                <a:latin typeface="Verdana" pitchFamily="34" charset="0"/>
              </a:rPr>
            </a:br>
            <a:r>
              <a:rPr lang="en-US" altLang="en-US" sz="2800" b="1">
                <a:solidFill>
                  <a:schemeClr val="bg1"/>
                </a:solidFill>
                <a:cs typeface="Times New Roman" panose="02020603050405020304" pitchFamily="18" charset="0"/>
              </a:rPr>
              <a:t>Your Member Service Organization</a:t>
            </a:r>
            <a:r>
              <a:rPr lang="en-US" altLang="en-US" sz="4400"/>
              <a:t>	</a:t>
            </a:r>
          </a:p>
        </p:txBody>
      </p:sp>
    </p:spTree>
    <p:extLst>
      <p:ext uri="{BB962C8B-B14F-4D97-AF65-F5344CB8AC3E}">
        <p14:creationId xmlns:p14="http://schemas.microsoft.com/office/powerpoint/2010/main" val="2561556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fontAlgn="base" hangingPunct="1">
        <a:spcBef>
          <a:spcPct val="0"/>
        </a:spcBef>
        <a:spcAft>
          <a:spcPct val="0"/>
        </a:spcAft>
        <a:defRPr sz="2800" b="1" i="1">
          <a:solidFill>
            <a:srgbClr val="D11E31"/>
          </a:solidFill>
          <a:latin typeface="+mj-lt"/>
          <a:ea typeface="+mj-ea"/>
          <a:cs typeface="+mj-cs"/>
        </a:defRPr>
      </a:lvl1pPr>
      <a:lvl2pPr algn="l" rtl="0" eaLnBrk="1" fontAlgn="base" hangingPunct="1">
        <a:spcBef>
          <a:spcPct val="0"/>
        </a:spcBef>
        <a:spcAft>
          <a:spcPct val="0"/>
        </a:spcAft>
        <a:defRPr sz="2800" b="1" i="1">
          <a:solidFill>
            <a:srgbClr val="D11E31"/>
          </a:solidFill>
          <a:latin typeface="Verdana" pitchFamily="34" charset="0"/>
        </a:defRPr>
      </a:lvl2pPr>
      <a:lvl3pPr algn="l" rtl="0" eaLnBrk="1" fontAlgn="base" hangingPunct="1">
        <a:spcBef>
          <a:spcPct val="0"/>
        </a:spcBef>
        <a:spcAft>
          <a:spcPct val="0"/>
        </a:spcAft>
        <a:defRPr sz="2800" b="1" i="1">
          <a:solidFill>
            <a:srgbClr val="D11E31"/>
          </a:solidFill>
          <a:latin typeface="Verdana" pitchFamily="34" charset="0"/>
        </a:defRPr>
      </a:lvl3pPr>
      <a:lvl4pPr algn="l" rtl="0" eaLnBrk="1" fontAlgn="base" hangingPunct="1">
        <a:spcBef>
          <a:spcPct val="0"/>
        </a:spcBef>
        <a:spcAft>
          <a:spcPct val="0"/>
        </a:spcAft>
        <a:defRPr sz="2800" b="1" i="1">
          <a:solidFill>
            <a:srgbClr val="D11E31"/>
          </a:solidFill>
          <a:latin typeface="Verdana" pitchFamily="34" charset="0"/>
        </a:defRPr>
      </a:lvl4pPr>
      <a:lvl5pPr algn="l" rtl="0" eaLnBrk="1" fontAlgn="base" hangingPunct="1">
        <a:spcBef>
          <a:spcPct val="0"/>
        </a:spcBef>
        <a:spcAft>
          <a:spcPct val="0"/>
        </a:spcAft>
        <a:defRPr sz="2800" b="1" i="1">
          <a:solidFill>
            <a:srgbClr val="D11E31"/>
          </a:solidFill>
          <a:latin typeface="Verdana" pitchFamily="34" charset="0"/>
        </a:defRPr>
      </a:lvl5pPr>
      <a:lvl6pPr marL="457200" algn="l" rtl="0" eaLnBrk="1" fontAlgn="base" hangingPunct="1">
        <a:spcBef>
          <a:spcPct val="0"/>
        </a:spcBef>
        <a:spcAft>
          <a:spcPct val="0"/>
        </a:spcAft>
        <a:defRPr sz="2800" b="1" i="1">
          <a:solidFill>
            <a:srgbClr val="D11E31"/>
          </a:solidFill>
          <a:latin typeface="Verdana" pitchFamily="34" charset="0"/>
        </a:defRPr>
      </a:lvl6pPr>
      <a:lvl7pPr marL="914400" algn="l" rtl="0" eaLnBrk="1" fontAlgn="base" hangingPunct="1">
        <a:spcBef>
          <a:spcPct val="0"/>
        </a:spcBef>
        <a:spcAft>
          <a:spcPct val="0"/>
        </a:spcAft>
        <a:defRPr sz="2800" b="1" i="1">
          <a:solidFill>
            <a:srgbClr val="D11E31"/>
          </a:solidFill>
          <a:latin typeface="Verdana" pitchFamily="34" charset="0"/>
        </a:defRPr>
      </a:lvl7pPr>
      <a:lvl8pPr marL="1371600" algn="l" rtl="0" eaLnBrk="1" fontAlgn="base" hangingPunct="1">
        <a:spcBef>
          <a:spcPct val="0"/>
        </a:spcBef>
        <a:spcAft>
          <a:spcPct val="0"/>
        </a:spcAft>
        <a:defRPr sz="2800" b="1" i="1">
          <a:solidFill>
            <a:srgbClr val="D11E31"/>
          </a:solidFill>
          <a:latin typeface="Verdana" pitchFamily="34" charset="0"/>
        </a:defRPr>
      </a:lvl8pPr>
      <a:lvl9pPr marL="1828800" algn="l" rtl="0" eaLnBrk="1" fontAlgn="base" hangingPunct="1">
        <a:spcBef>
          <a:spcPct val="0"/>
        </a:spcBef>
        <a:spcAft>
          <a:spcPct val="0"/>
        </a:spcAft>
        <a:defRPr sz="2800" b="1" i="1">
          <a:solidFill>
            <a:srgbClr val="D11E31"/>
          </a:solidFill>
          <a:latin typeface="Verdana" pitchFamily="34" charset="0"/>
        </a:defRPr>
      </a:lvl9pPr>
    </p:titleStyle>
    <p:body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Klizza@psat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sv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sv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sv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sv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sv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3.sv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9.sv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CA13-2B7F-4C0A-A3A8-F4A1B73BFF0E}"/>
              </a:ext>
            </a:extLst>
          </p:cNvPr>
          <p:cNvSpPr>
            <a:spLocks noGrp="1"/>
          </p:cNvSpPr>
          <p:nvPr>
            <p:ph type="ctrTitle"/>
          </p:nvPr>
        </p:nvSpPr>
        <p:spPr>
          <a:xfrm>
            <a:off x="685800" y="1249753"/>
            <a:ext cx="7772400" cy="2350697"/>
          </a:xfrm>
        </p:spPr>
        <p:txBody>
          <a:bodyPr>
            <a:normAutofit/>
          </a:bodyPr>
          <a:lstStyle/>
          <a:p>
            <a:pPr algn="ctr"/>
            <a:br>
              <a:rPr lang="en-US">
                <a:ea typeface="Verdana"/>
              </a:rPr>
            </a:br>
            <a:br>
              <a:rPr lang="en-US">
                <a:ea typeface="Verdana"/>
              </a:rPr>
            </a:br>
            <a:r>
              <a:rPr lang="en-US">
                <a:ea typeface="Verdana"/>
              </a:rPr>
              <a:t>American Rescue Plan Act</a:t>
            </a:r>
            <a:br>
              <a:rPr lang="en-US">
                <a:ea typeface="Verdana"/>
              </a:rPr>
            </a:br>
            <a:r>
              <a:rPr lang="en-US">
                <a:ea typeface="Verdana"/>
              </a:rPr>
              <a:t>Treasury Reporting Portal</a:t>
            </a:r>
          </a:p>
        </p:txBody>
      </p:sp>
      <p:sp>
        <p:nvSpPr>
          <p:cNvPr id="3" name="Subtitle 2">
            <a:extLst>
              <a:ext uri="{FF2B5EF4-FFF2-40B4-BE49-F238E27FC236}">
                <a16:creationId xmlns:a16="http://schemas.microsoft.com/office/drawing/2014/main" id="{6ED10647-583D-4019-B869-CC11F925BB4F}"/>
              </a:ext>
            </a:extLst>
          </p:cNvPr>
          <p:cNvSpPr>
            <a:spLocks noGrp="1"/>
          </p:cNvSpPr>
          <p:nvPr>
            <p:ph type="subTitle" idx="1"/>
          </p:nvPr>
        </p:nvSpPr>
        <p:spPr/>
        <p:txBody>
          <a:bodyPr/>
          <a:lstStyle/>
          <a:p>
            <a:r>
              <a:rPr lang="en-US">
                <a:cs typeface="Arial"/>
              </a:rPr>
              <a:t>April 7, 2026</a:t>
            </a:r>
          </a:p>
        </p:txBody>
      </p:sp>
    </p:spTree>
    <p:extLst>
      <p:ext uri="{BB962C8B-B14F-4D97-AF65-F5344CB8AC3E}">
        <p14:creationId xmlns:p14="http://schemas.microsoft.com/office/powerpoint/2010/main" val="1276269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p:txBody>
          <a:bodyPr/>
          <a:lstStyle/>
          <a:p>
            <a:r>
              <a:rPr lang="en-US">
                <a:ea typeface="Verdana"/>
              </a:rPr>
              <a:t>Reporting and Compliance</a:t>
            </a:r>
            <a:endParaRPr lang="en-US"/>
          </a:p>
        </p:txBody>
      </p:sp>
      <p:sp>
        <p:nvSpPr>
          <p:cNvPr id="3" name="Content Placeholder 2">
            <a:extLst>
              <a:ext uri="{FF2B5EF4-FFF2-40B4-BE49-F238E27FC236}">
                <a16:creationId xmlns:a16="http://schemas.microsoft.com/office/drawing/2014/main" id="{71186CDB-2A38-42B9-8AE9-9F47D82E7478}"/>
              </a:ext>
            </a:extLst>
          </p:cNvPr>
          <p:cNvSpPr>
            <a:spLocks noGrp="1"/>
          </p:cNvSpPr>
          <p:nvPr>
            <p:ph idx="1"/>
          </p:nvPr>
        </p:nvSpPr>
        <p:spPr>
          <a:xfrm>
            <a:off x="85508" y="1809380"/>
            <a:ext cx="8995740" cy="4581077"/>
          </a:xfrm>
        </p:spPr>
        <p:txBody>
          <a:bodyPr/>
          <a:lstStyle/>
          <a:p>
            <a:r>
              <a:rPr lang="en-US" sz="2800" b="0">
                <a:ea typeface="+mn-lt"/>
                <a:cs typeface="+mn-lt"/>
              </a:rPr>
              <a:t>Each township that received ARP funds </a:t>
            </a:r>
            <a:r>
              <a:rPr lang="en-US" sz="2800" b="0" i="1">
                <a:ea typeface="+mn-lt"/>
                <a:cs typeface="+mn-lt"/>
              </a:rPr>
              <a:t>and did not file an early closeout report</a:t>
            </a:r>
            <a:r>
              <a:rPr lang="en-US" sz="2800" b="0">
                <a:ea typeface="+mn-lt"/>
                <a:cs typeface="+mn-lt"/>
              </a:rPr>
              <a:t> must file a Project and Expenditure Report this year</a:t>
            </a:r>
          </a:p>
          <a:p>
            <a:pPr lvl="1"/>
            <a:r>
              <a:rPr lang="en-US" sz="2400">
                <a:ea typeface="+mn-lt"/>
                <a:cs typeface="+mn-lt"/>
              </a:rPr>
              <a:t>Required even if your township spent AND reported all funds as spent in a previous year!</a:t>
            </a:r>
            <a:endParaRPr lang="en-US" sz="2400" b="0">
              <a:ea typeface="+mn-lt"/>
              <a:cs typeface="+mn-lt"/>
            </a:endParaRPr>
          </a:p>
          <a:p>
            <a:r>
              <a:rPr lang="en-US" sz="2800" b="0">
                <a:cs typeface="Arial"/>
              </a:rPr>
              <a:t>After submitting a P&amp;E report, with all funds reported as obligated </a:t>
            </a:r>
            <a:r>
              <a:rPr lang="en-US" sz="2800" b="0" i="1">
                <a:cs typeface="Arial"/>
              </a:rPr>
              <a:t>and </a:t>
            </a:r>
            <a:r>
              <a:rPr lang="en-US" sz="2800" b="0">
                <a:cs typeface="Arial"/>
              </a:rPr>
              <a:t>spent, keep an eye on your email for an invitation to submit a closeout report</a:t>
            </a:r>
          </a:p>
          <a:p>
            <a:r>
              <a:rPr lang="en-US" sz="2800" b="0">
                <a:cs typeface="Arial"/>
              </a:rPr>
              <a:t>Current P&amp;E report</a:t>
            </a:r>
            <a:r>
              <a:rPr lang="en-US" sz="2800">
                <a:cs typeface="Arial"/>
              </a:rPr>
              <a:t> </a:t>
            </a:r>
            <a:r>
              <a:rPr lang="en-US" sz="2800" b="0">
                <a:cs typeface="Arial"/>
              </a:rPr>
              <a:t>is due by </a:t>
            </a:r>
            <a:r>
              <a:rPr lang="en-US" sz="2800">
                <a:cs typeface="Arial"/>
              </a:rPr>
              <a:t>April 30, 2026</a:t>
            </a:r>
          </a:p>
        </p:txBody>
      </p:sp>
      <p:sp>
        <p:nvSpPr>
          <p:cNvPr id="8" name="TextBox 7">
            <a:extLst>
              <a:ext uri="{FF2B5EF4-FFF2-40B4-BE49-F238E27FC236}">
                <a16:creationId xmlns:a16="http://schemas.microsoft.com/office/drawing/2014/main" id="{DDDBFE06-9536-4C62-94CA-947DD606CD35}"/>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9</a:t>
            </a:r>
          </a:p>
        </p:txBody>
      </p:sp>
    </p:spTree>
    <p:extLst>
      <p:ext uri="{BB962C8B-B14F-4D97-AF65-F5344CB8AC3E}">
        <p14:creationId xmlns:p14="http://schemas.microsoft.com/office/powerpoint/2010/main" val="3553686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186CDB-2A38-42B9-8AE9-9F47D82E7478}"/>
              </a:ext>
            </a:extLst>
          </p:cNvPr>
          <p:cNvSpPr>
            <a:spLocks noGrp="1"/>
          </p:cNvSpPr>
          <p:nvPr>
            <p:ph idx="1"/>
          </p:nvPr>
        </p:nvSpPr>
        <p:spPr>
          <a:xfrm>
            <a:off x="298268" y="1862382"/>
            <a:ext cx="8688671" cy="4538418"/>
          </a:xfrm>
        </p:spPr>
        <p:txBody>
          <a:bodyPr/>
          <a:lstStyle/>
          <a:p>
            <a:r>
              <a:rPr lang="en-US" b="0">
                <a:ea typeface="+mn-lt"/>
                <a:cs typeface="+mn-lt"/>
              </a:rPr>
              <a:t>Portal users need a </a:t>
            </a:r>
            <a:r>
              <a:rPr lang="en-US" b="0" u="sng">
                <a:ea typeface="+mn-lt"/>
                <a:cs typeface="+mn-lt"/>
              </a:rPr>
              <a:t>login.gov</a:t>
            </a:r>
            <a:r>
              <a:rPr lang="en-US" b="0">
                <a:ea typeface="+mn-lt"/>
                <a:cs typeface="+mn-lt"/>
              </a:rPr>
              <a:t> account to access </a:t>
            </a:r>
            <a:r>
              <a:rPr lang="en-US" b="0" i="1">
                <a:ea typeface="+mn-lt"/>
                <a:cs typeface="+mn-lt"/>
              </a:rPr>
              <a:t>(can also use </a:t>
            </a:r>
            <a:r>
              <a:rPr lang="en-US" b="0" i="1" u="sng">
                <a:ea typeface="+mn-lt"/>
                <a:cs typeface="+mn-lt"/>
              </a:rPr>
              <a:t>id.me</a:t>
            </a:r>
            <a:r>
              <a:rPr lang="en-US" b="0" i="1">
                <a:ea typeface="+mn-lt"/>
                <a:cs typeface="+mn-lt"/>
              </a:rPr>
              <a:t>)</a:t>
            </a:r>
          </a:p>
          <a:p>
            <a:r>
              <a:rPr lang="en-US" b="0">
                <a:ea typeface="+mn-lt"/>
                <a:cs typeface="+mn-lt"/>
              </a:rPr>
              <a:t>Access Treasury's reporting portal at: </a:t>
            </a:r>
            <a:r>
              <a:rPr lang="en-US" u="sng">
                <a:ea typeface="+mn-lt"/>
                <a:cs typeface="+mn-lt"/>
              </a:rPr>
              <a:t>https://portal.treasury.gov/compliance</a:t>
            </a:r>
          </a:p>
          <a:p>
            <a:pPr lvl="1"/>
            <a:r>
              <a:rPr lang="en-US">
                <a:ea typeface="+mn-lt"/>
                <a:cs typeface="+mn-lt"/>
              </a:rPr>
              <a:t>Visit our ARP page at psats.org for a direct link</a:t>
            </a:r>
            <a:endParaRPr lang="en-US"/>
          </a:p>
          <a:p>
            <a:r>
              <a:rPr lang="en-US" b="0">
                <a:ea typeface="+mn-lt"/>
                <a:cs typeface="+mn-lt"/>
              </a:rPr>
              <a:t>Treasury recommends using Google Chrome or Microsoft Edge for this site</a:t>
            </a:r>
            <a:endParaRPr lang="en-US" b="0">
              <a:cs typeface="Arial"/>
            </a:endParaRPr>
          </a:p>
        </p:txBody>
      </p:sp>
      <p:sp>
        <p:nvSpPr>
          <p:cNvPr id="4" name="TextBox 3">
            <a:extLst>
              <a:ext uri="{FF2B5EF4-FFF2-40B4-BE49-F238E27FC236}">
                <a16:creationId xmlns:a16="http://schemas.microsoft.com/office/drawing/2014/main" id="{36782372-2313-4DA1-9C7F-6ECD5B084DB0}"/>
              </a:ext>
            </a:extLst>
          </p:cNvPr>
          <p:cNvSpPr txBox="1"/>
          <p:nvPr/>
        </p:nvSpPr>
        <p:spPr>
          <a:xfrm>
            <a:off x="8526453" y="6400800"/>
            <a:ext cx="617547" cy="461665"/>
          </a:xfrm>
          <a:prstGeom prst="rect">
            <a:avLst/>
          </a:prstGeom>
          <a:noFill/>
        </p:spPr>
        <p:txBody>
          <a:bodyPr wrap="square" lIns="91440" tIns="45720" rIns="91440" bIns="45720" rtlCol="0" anchor="t">
            <a:spAutoFit/>
          </a:bodyPr>
          <a:lstStyle/>
          <a:p>
            <a:r>
              <a:rPr lang="en-US" sz="2400">
                <a:solidFill>
                  <a:schemeClr val="bg1"/>
                </a:solidFill>
                <a:latin typeface="+mj-lt"/>
              </a:rPr>
              <a:t>10</a:t>
            </a:r>
          </a:p>
        </p:txBody>
      </p:sp>
      <p:sp>
        <p:nvSpPr>
          <p:cNvPr id="5" name="Title 1">
            <a:extLst>
              <a:ext uri="{FF2B5EF4-FFF2-40B4-BE49-F238E27FC236}">
                <a16:creationId xmlns:a16="http://schemas.microsoft.com/office/drawing/2014/main" id="{724D738D-9F1F-786F-1EF9-BF6532AFA61C}"/>
              </a:ext>
            </a:extLst>
          </p:cNvPr>
          <p:cNvSpPr>
            <a:spLocks noGrp="1"/>
          </p:cNvSpPr>
          <p:nvPr>
            <p:ph type="title"/>
          </p:nvPr>
        </p:nvSpPr>
        <p:spPr>
          <a:xfrm>
            <a:off x="0" y="1141413"/>
            <a:ext cx="8991600" cy="534987"/>
          </a:xfrm>
        </p:spPr>
        <p:txBody>
          <a:bodyPr/>
          <a:lstStyle/>
          <a:p>
            <a:r>
              <a:rPr lang="en-US">
                <a:ea typeface="Verdana"/>
              </a:rPr>
              <a:t>Accessing Treasury's Portal</a:t>
            </a:r>
            <a:endParaRPr lang="en-US"/>
          </a:p>
        </p:txBody>
      </p:sp>
      <p:pic>
        <p:nvPicPr>
          <p:cNvPr id="6" name="Graphic 5" descr="Door Open with solid fill">
            <a:extLst>
              <a:ext uri="{FF2B5EF4-FFF2-40B4-BE49-F238E27FC236}">
                <a16:creationId xmlns:a16="http://schemas.microsoft.com/office/drawing/2014/main" id="{FFD04B6B-2212-EEEB-8EDF-12A88A1B660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29600" y="955431"/>
            <a:ext cx="914400" cy="914400"/>
          </a:xfrm>
          <a:prstGeom prst="rect">
            <a:avLst/>
          </a:prstGeom>
        </p:spPr>
      </p:pic>
    </p:spTree>
    <p:extLst>
      <p:ext uri="{BB962C8B-B14F-4D97-AF65-F5344CB8AC3E}">
        <p14:creationId xmlns:p14="http://schemas.microsoft.com/office/powerpoint/2010/main" val="873166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02E0691-027B-3211-3E6E-36E0FEBE25FC}"/>
              </a:ext>
            </a:extLst>
          </p:cNvPr>
          <p:cNvSpPr txBox="1">
            <a:spLocks/>
          </p:cNvSpPr>
          <p:nvPr/>
        </p:nvSpPr>
        <p:spPr>
          <a:xfrm>
            <a:off x="3676809" y="1846183"/>
            <a:ext cx="5311761" cy="4427531"/>
          </a:xfrm>
          <a:prstGeom prst="rect">
            <a:avLst/>
          </a:prstGeom>
        </p:spPr>
        <p:txBody>
          <a:bodyPr lIns="91440" tIns="45720" rIns="91440" bIns="45720" anchor="t"/>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800" b="0" kern="0">
                <a:cs typeface="Arial"/>
              </a:rPr>
              <a:t>Enter your login.gov email and password to continue to Treasury's Reporting and Compliance Portal</a:t>
            </a:r>
          </a:p>
          <a:p>
            <a:pPr lvl="1">
              <a:buFont typeface="Courier New" pitchFamily="2" charset="2"/>
              <a:buChar char="–"/>
            </a:pPr>
            <a:r>
              <a:rPr lang="en-US" sz="2400" b="0" kern="0">
                <a:cs typeface="Arial"/>
              </a:rPr>
              <a:t>Same email and password to access SAM.gov and FHWA </a:t>
            </a:r>
          </a:p>
          <a:p>
            <a:r>
              <a:rPr lang="en-US" sz="2800" b="0" kern="0">
                <a:cs typeface="Arial"/>
              </a:rPr>
              <a:t>Requires authentication method for security </a:t>
            </a:r>
            <a:r>
              <a:rPr lang="en-US" sz="2800" b="0" i="1" kern="0">
                <a:cs typeface="Arial"/>
              </a:rPr>
              <a:t>(text message, phone call, backup codes)</a:t>
            </a:r>
          </a:p>
        </p:txBody>
      </p:sp>
      <p:sp>
        <p:nvSpPr>
          <p:cNvPr id="6" name="TextBox 5">
            <a:extLst>
              <a:ext uri="{FF2B5EF4-FFF2-40B4-BE49-F238E27FC236}">
                <a16:creationId xmlns:a16="http://schemas.microsoft.com/office/drawing/2014/main" id="{84A79594-79E0-4079-A1EC-BC76DB4C8485}"/>
              </a:ext>
            </a:extLst>
          </p:cNvPr>
          <p:cNvSpPr txBox="1"/>
          <p:nvPr/>
        </p:nvSpPr>
        <p:spPr>
          <a:xfrm>
            <a:off x="8546505" y="6396335"/>
            <a:ext cx="597495" cy="461665"/>
          </a:xfrm>
          <a:prstGeom prst="rect">
            <a:avLst/>
          </a:prstGeom>
          <a:noFill/>
        </p:spPr>
        <p:txBody>
          <a:bodyPr wrap="square" lIns="91440" tIns="45720" rIns="91440" bIns="45720" rtlCol="0" anchor="t">
            <a:spAutoFit/>
          </a:bodyPr>
          <a:lstStyle/>
          <a:p>
            <a:r>
              <a:rPr lang="en-US" sz="2400">
                <a:solidFill>
                  <a:schemeClr val="bg1"/>
                </a:solidFill>
                <a:latin typeface="+mj-lt"/>
              </a:rPr>
              <a:t>11</a:t>
            </a:r>
            <a:endParaRPr lang="en-US">
              <a:solidFill>
                <a:schemeClr val="bg1"/>
              </a:solidFill>
            </a:endParaRPr>
          </a:p>
        </p:txBody>
      </p:sp>
      <p:sp>
        <p:nvSpPr>
          <p:cNvPr id="3" name="Title 1">
            <a:extLst>
              <a:ext uri="{FF2B5EF4-FFF2-40B4-BE49-F238E27FC236}">
                <a16:creationId xmlns:a16="http://schemas.microsoft.com/office/drawing/2014/main" id="{C6E8688F-371E-D936-3A2C-7D2C4E5F0C27}"/>
              </a:ext>
            </a:extLst>
          </p:cNvPr>
          <p:cNvSpPr txBox="1">
            <a:spLocks/>
          </p:cNvSpPr>
          <p:nvPr/>
        </p:nvSpPr>
        <p:spPr>
          <a:xfrm>
            <a:off x="0" y="1141413"/>
            <a:ext cx="8991600" cy="534987"/>
          </a:xfrm>
          <a:prstGeom prst="rect">
            <a:avLst/>
          </a:prstGeom>
        </p:spPr>
        <p:txBody>
          <a:bodyPr lIns="91440" tIns="45720" rIns="91440" bIns="45720" anchor="t"/>
          <a:lstStyle>
            <a:lvl1pPr algn="l" rtl="0" eaLnBrk="1" fontAlgn="base" hangingPunct="1">
              <a:spcBef>
                <a:spcPct val="0"/>
              </a:spcBef>
              <a:spcAft>
                <a:spcPct val="0"/>
              </a:spcAft>
              <a:defRPr sz="2800" b="1" i="1">
                <a:solidFill>
                  <a:srgbClr val="D11E31"/>
                </a:solidFill>
                <a:latin typeface="+mj-lt"/>
                <a:ea typeface="+mj-ea"/>
                <a:cs typeface="+mj-cs"/>
              </a:defRPr>
            </a:lvl1pPr>
            <a:lvl2pPr algn="l" rtl="0" eaLnBrk="1" fontAlgn="base" hangingPunct="1">
              <a:spcBef>
                <a:spcPct val="0"/>
              </a:spcBef>
              <a:spcAft>
                <a:spcPct val="0"/>
              </a:spcAft>
              <a:defRPr sz="2800" b="1" i="1">
                <a:solidFill>
                  <a:srgbClr val="D11E31"/>
                </a:solidFill>
                <a:latin typeface="Verdana" pitchFamily="34" charset="0"/>
              </a:defRPr>
            </a:lvl2pPr>
            <a:lvl3pPr algn="l" rtl="0" eaLnBrk="1" fontAlgn="base" hangingPunct="1">
              <a:spcBef>
                <a:spcPct val="0"/>
              </a:spcBef>
              <a:spcAft>
                <a:spcPct val="0"/>
              </a:spcAft>
              <a:defRPr sz="2800" b="1" i="1">
                <a:solidFill>
                  <a:srgbClr val="D11E31"/>
                </a:solidFill>
                <a:latin typeface="Verdana" pitchFamily="34" charset="0"/>
              </a:defRPr>
            </a:lvl3pPr>
            <a:lvl4pPr algn="l" rtl="0" eaLnBrk="1" fontAlgn="base" hangingPunct="1">
              <a:spcBef>
                <a:spcPct val="0"/>
              </a:spcBef>
              <a:spcAft>
                <a:spcPct val="0"/>
              </a:spcAft>
              <a:defRPr sz="2800" b="1" i="1">
                <a:solidFill>
                  <a:srgbClr val="D11E31"/>
                </a:solidFill>
                <a:latin typeface="Verdana" pitchFamily="34" charset="0"/>
              </a:defRPr>
            </a:lvl4pPr>
            <a:lvl5pPr algn="l" rtl="0" eaLnBrk="1" fontAlgn="base" hangingPunct="1">
              <a:spcBef>
                <a:spcPct val="0"/>
              </a:spcBef>
              <a:spcAft>
                <a:spcPct val="0"/>
              </a:spcAft>
              <a:defRPr sz="2800" b="1" i="1">
                <a:solidFill>
                  <a:srgbClr val="D11E31"/>
                </a:solidFill>
                <a:latin typeface="Verdana" pitchFamily="34" charset="0"/>
              </a:defRPr>
            </a:lvl5pPr>
            <a:lvl6pPr marL="457200" algn="l" rtl="0" eaLnBrk="1" fontAlgn="base" hangingPunct="1">
              <a:spcBef>
                <a:spcPct val="0"/>
              </a:spcBef>
              <a:spcAft>
                <a:spcPct val="0"/>
              </a:spcAft>
              <a:defRPr sz="2800" b="1" i="1">
                <a:solidFill>
                  <a:srgbClr val="D11E31"/>
                </a:solidFill>
                <a:latin typeface="Verdana" pitchFamily="34" charset="0"/>
              </a:defRPr>
            </a:lvl6pPr>
            <a:lvl7pPr marL="914400" algn="l" rtl="0" eaLnBrk="1" fontAlgn="base" hangingPunct="1">
              <a:spcBef>
                <a:spcPct val="0"/>
              </a:spcBef>
              <a:spcAft>
                <a:spcPct val="0"/>
              </a:spcAft>
              <a:defRPr sz="2800" b="1" i="1">
                <a:solidFill>
                  <a:srgbClr val="D11E31"/>
                </a:solidFill>
                <a:latin typeface="Verdana" pitchFamily="34" charset="0"/>
              </a:defRPr>
            </a:lvl7pPr>
            <a:lvl8pPr marL="1371600" algn="l" rtl="0" eaLnBrk="1" fontAlgn="base" hangingPunct="1">
              <a:spcBef>
                <a:spcPct val="0"/>
              </a:spcBef>
              <a:spcAft>
                <a:spcPct val="0"/>
              </a:spcAft>
              <a:defRPr sz="2800" b="1" i="1">
                <a:solidFill>
                  <a:srgbClr val="D11E31"/>
                </a:solidFill>
                <a:latin typeface="Verdana" pitchFamily="34" charset="0"/>
              </a:defRPr>
            </a:lvl8pPr>
            <a:lvl9pPr marL="1828800" algn="l" rtl="0" eaLnBrk="1" fontAlgn="base" hangingPunct="1">
              <a:spcBef>
                <a:spcPct val="0"/>
              </a:spcBef>
              <a:spcAft>
                <a:spcPct val="0"/>
              </a:spcAft>
              <a:defRPr sz="2800" b="1" i="1">
                <a:solidFill>
                  <a:srgbClr val="D11E31"/>
                </a:solidFill>
                <a:latin typeface="Verdana" pitchFamily="34" charset="0"/>
              </a:defRPr>
            </a:lvl9pPr>
          </a:lstStyle>
          <a:p>
            <a:r>
              <a:rPr lang="en-US" kern="0">
                <a:ea typeface="+mj-lt"/>
                <a:cs typeface="Arial"/>
              </a:rPr>
              <a:t>Treasury's Portal</a:t>
            </a:r>
            <a:r>
              <a:rPr lang="en-US" kern="0">
                <a:latin typeface="Verdana"/>
                <a:ea typeface="+mj-lt"/>
                <a:cs typeface="Arial"/>
              </a:rPr>
              <a:t> – login.gov sign on</a:t>
            </a:r>
            <a:endParaRPr lang="en-US"/>
          </a:p>
        </p:txBody>
      </p:sp>
      <p:pic>
        <p:nvPicPr>
          <p:cNvPr id="7" name="Picture 6" descr="A screenshot of a sign in form&#10;&#10;AI-generated content may be incorrect.">
            <a:extLst>
              <a:ext uri="{FF2B5EF4-FFF2-40B4-BE49-F238E27FC236}">
                <a16:creationId xmlns:a16="http://schemas.microsoft.com/office/drawing/2014/main" id="{5870637F-8815-0E51-5D29-649E747B0437}"/>
              </a:ext>
            </a:extLst>
          </p:cNvPr>
          <p:cNvPicPr>
            <a:picLocks noChangeAspect="1"/>
          </p:cNvPicPr>
          <p:nvPr/>
        </p:nvPicPr>
        <p:blipFill>
          <a:blip r:embed="rId3"/>
          <a:stretch>
            <a:fillRect/>
          </a:stretch>
        </p:blipFill>
        <p:spPr>
          <a:xfrm>
            <a:off x="294834" y="1845970"/>
            <a:ext cx="3184007" cy="4550537"/>
          </a:xfrm>
          <a:prstGeom prst="rect">
            <a:avLst/>
          </a:prstGeom>
          <a:ln>
            <a:solidFill>
              <a:srgbClr val="4472C4"/>
            </a:solidFill>
          </a:ln>
        </p:spPr>
      </p:pic>
    </p:spTree>
    <p:extLst>
      <p:ext uri="{BB962C8B-B14F-4D97-AF65-F5344CB8AC3E}">
        <p14:creationId xmlns:p14="http://schemas.microsoft.com/office/powerpoint/2010/main" val="4268477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D1253-0AF9-6C0C-9D49-9DB6BEA7A09A}"/>
              </a:ext>
            </a:extLst>
          </p:cNvPr>
          <p:cNvSpPr>
            <a:spLocks noGrp="1"/>
          </p:cNvSpPr>
          <p:nvPr>
            <p:ph type="title"/>
          </p:nvPr>
        </p:nvSpPr>
        <p:spPr>
          <a:xfrm>
            <a:off x="0" y="1002544"/>
            <a:ext cx="8991600" cy="513622"/>
          </a:xfrm>
        </p:spPr>
        <p:txBody>
          <a:bodyPr/>
          <a:lstStyle/>
          <a:p>
            <a:r>
              <a:rPr lang="en-US">
                <a:ea typeface="Verdana"/>
              </a:rPr>
              <a:t>Login.gov Authentication Issues</a:t>
            </a:r>
            <a:endParaRPr lang="en-US"/>
          </a:p>
        </p:txBody>
      </p:sp>
      <p:sp>
        <p:nvSpPr>
          <p:cNvPr id="3" name="Content Placeholder 2">
            <a:extLst>
              <a:ext uri="{FF2B5EF4-FFF2-40B4-BE49-F238E27FC236}">
                <a16:creationId xmlns:a16="http://schemas.microsoft.com/office/drawing/2014/main" id="{1AB01BD4-9C7F-BF3D-0ECF-F5CF823970C3}"/>
              </a:ext>
            </a:extLst>
          </p:cNvPr>
          <p:cNvSpPr>
            <a:spLocks noGrp="1"/>
          </p:cNvSpPr>
          <p:nvPr>
            <p:ph idx="1"/>
          </p:nvPr>
        </p:nvSpPr>
        <p:spPr>
          <a:xfrm>
            <a:off x="-1972" y="1634934"/>
            <a:ext cx="8993572" cy="4765866"/>
          </a:xfrm>
        </p:spPr>
        <p:txBody>
          <a:bodyPr/>
          <a:lstStyle/>
          <a:p>
            <a:r>
              <a:rPr lang="en-US" sz="2800" b="0">
                <a:ea typeface="+mn-lt"/>
                <a:cs typeface="+mn-lt"/>
              </a:rPr>
              <a:t>In addition to a password, login.gov requires at least one authentication method</a:t>
            </a:r>
          </a:p>
          <a:p>
            <a:r>
              <a:rPr lang="en-US" sz="2800" b="0">
                <a:ea typeface="+mn-lt"/>
                <a:cs typeface="+mn-lt"/>
              </a:rPr>
              <a:t>Can't access the authentication code? </a:t>
            </a:r>
            <a:r>
              <a:rPr lang="en-US" sz="2800" b="0" i="1">
                <a:ea typeface="+mn-lt"/>
                <a:cs typeface="+mn-lt"/>
              </a:rPr>
              <a:t>(ex: the code is going to someone else's phone)</a:t>
            </a:r>
            <a:endParaRPr lang="en-US" sz="2800" b="0">
              <a:ea typeface="+mn-lt"/>
              <a:cs typeface="+mn-lt"/>
            </a:endParaRPr>
          </a:p>
          <a:p>
            <a:pPr lvl="1">
              <a:buFont typeface="Calibri" pitchFamily="2" charset="2"/>
              <a:buChar char="-"/>
            </a:pPr>
            <a:r>
              <a:rPr lang="en-US" sz="2400" b="1">
                <a:ea typeface="+mn-lt"/>
                <a:cs typeface="+mn-lt"/>
              </a:rPr>
              <a:t>Delete your login.gov account</a:t>
            </a:r>
          </a:p>
          <a:p>
            <a:pPr lvl="2">
              <a:buFont typeface="Wingdings" pitchFamily="2" charset="2"/>
              <a:buChar char="§"/>
            </a:pPr>
            <a:r>
              <a:rPr lang="en-US" sz="2000">
                <a:ea typeface="+mn-lt"/>
                <a:cs typeface="+mn-lt"/>
              </a:rPr>
              <a:t>On the authentication page, click “Choose another security option”</a:t>
            </a:r>
          </a:p>
          <a:p>
            <a:pPr lvl="2">
              <a:buFont typeface="Wingdings" pitchFamily="2" charset="2"/>
              <a:buChar char="§"/>
            </a:pPr>
            <a:r>
              <a:rPr lang="en-US" sz="2000">
                <a:ea typeface="+mn-lt"/>
                <a:cs typeface="+mn-lt"/>
              </a:rPr>
              <a:t>Scroll to the bottom and click “deleting your account”</a:t>
            </a:r>
          </a:p>
          <a:p>
            <a:pPr lvl="2">
              <a:buFont typeface="Wingdings" pitchFamily="2" charset="2"/>
              <a:buChar char="§"/>
            </a:pPr>
            <a:r>
              <a:rPr lang="en-US" sz="2000">
                <a:ea typeface="+mn-lt"/>
                <a:cs typeface="+mn-lt"/>
              </a:rPr>
              <a:t>Keep</a:t>
            </a:r>
            <a:r>
              <a:rPr lang="en-US" sz="2000" b="0">
                <a:ea typeface="+mn-lt"/>
                <a:cs typeface="+mn-lt"/>
              </a:rPr>
              <a:t> an eye on your email</a:t>
            </a:r>
            <a:r>
              <a:rPr lang="en-US" sz="2000">
                <a:ea typeface="+mn-lt"/>
                <a:cs typeface="+mn-lt"/>
              </a:rPr>
              <a:t>!</a:t>
            </a:r>
            <a:r>
              <a:rPr lang="en-US" sz="2000" b="0">
                <a:ea typeface="+mn-lt"/>
                <a:cs typeface="+mn-lt"/>
              </a:rPr>
              <a:t> You </a:t>
            </a:r>
            <a:r>
              <a:rPr lang="en-US" sz="2000">
                <a:ea typeface="+mn-lt"/>
                <a:cs typeface="+mn-lt"/>
              </a:rPr>
              <a:t>will receive an email in 24</a:t>
            </a:r>
            <a:r>
              <a:rPr lang="en-US" sz="2000" b="0">
                <a:ea typeface="+mn-lt"/>
                <a:cs typeface="+mn-lt"/>
              </a:rPr>
              <a:t> hours </a:t>
            </a:r>
            <a:r>
              <a:rPr lang="en-US" sz="2000">
                <a:ea typeface="+mn-lt"/>
                <a:cs typeface="+mn-lt"/>
              </a:rPr>
              <a:t>to confirm deletion. After deleting, </a:t>
            </a:r>
            <a:r>
              <a:rPr lang="en-US" sz="2000" b="0">
                <a:ea typeface="+mn-lt"/>
                <a:cs typeface="+mn-lt"/>
              </a:rPr>
              <a:t>you can recreate the account with same email address</a:t>
            </a:r>
          </a:p>
          <a:p>
            <a:pPr lvl="2">
              <a:buFont typeface="Wingdings" pitchFamily="2" charset="2"/>
              <a:buChar char="§"/>
            </a:pPr>
            <a:r>
              <a:rPr lang="en-US" sz="2000">
                <a:cs typeface="Arial"/>
              </a:rPr>
              <a:t>When creating a new login.gov, we recommend avoiding the backup codes as your primary option</a:t>
            </a:r>
          </a:p>
        </p:txBody>
      </p:sp>
      <p:sp>
        <p:nvSpPr>
          <p:cNvPr id="5" name="TextBox 4">
            <a:extLst>
              <a:ext uri="{FF2B5EF4-FFF2-40B4-BE49-F238E27FC236}">
                <a16:creationId xmlns:a16="http://schemas.microsoft.com/office/drawing/2014/main" id="{38FEFB60-573C-E2D4-79BC-843C57BE99BB}"/>
              </a:ext>
            </a:extLst>
          </p:cNvPr>
          <p:cNvSpPr txBox="1"/>
          <p:nvPr/>
        </p:nvSpPr>
        <p:spPr>
          <a:xfrm>
            <a:off x="8546505" y="6396335"/>
            <a:ext cx="597495" cy="461665"/>
          </a:xfrm>
          <a:prstGeom prst="rect">
            <a:avLst/>
          </a:prstGeom>
          <a:noFill/>
        </p:spPr>
        <p:txBody>
          <a:bodyPr wrap="square" lIns="91440" tIns="45720" rIns="91440" bIns="45720" rtlCol="0" anchor="t">
            <a:spAutoFit/>
          </a:bodyPr>
          <a:lstStyle/>
          <a:p>
            <a:r>
              <a:rPr lang="en-US" sz="2400">
                <a:solidFill>
                  <a:schemeClr val="bg1"/>
                </a:solidFill>
                <a:latin typeface="+mj-lt"/>
              </a:rPr>
              <a:t>12</a:t>
            </a:r>
            <a:endParaRPr lang="en-US">
              <a:solidFill>
                <a:schemeClr val="bg1"/>
              </a:solidFill>
            </a:endParaRPr>
          </a:p>
        </p:txBody>
      </p:sp>
    </p:spTree>
    <p:extLst>
      <p:ext uri="{BB962C8B-B14F-4D97-AF65-F5344CB8AC3E}">
        <p14:creationId xmlns:p14="http://schemas.microsoft.com/office/powerpoint/2010/main" val="398802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a:xfrm>
            <a:off x="3861" y="980933"/>
            <a:ext cx="8991600" cy="534987"/>
          </a:xfrm>
        </p:spPr>
        <p:txBody>
          <a:bodyPr/>
          <a:lstStyle/>
          <a:p>
            <a:r>
              <a:rPr lang="en-US">
                <a:ea typeface="Verdana"/>
              </a:rPr>
              <a:t>I logged in but can't access the portal</a:t>
            </a:r>
          </a:p>
        </p:txBody>
      </p:sp>
      <p:sp>
        <p:nvSpPr>
          <p:cNvPr id="6" name="TextBox 5">
            <a:extLst>
              <a:ext uri="{FF2B5EF4-FFF2-40B4-BE49-F238E27FC236}">
                <a16:creationId xmlns:a16="http://schemas.microsoft.com/office/drawing/2014/main" id="{7C0CC823-3685-4AAA-AB45-357B93D45A48}"/>
              </a:ext>
            </a:extLst>
          </p:cNvPr>
          <p:cNvSpPr txBox="1"/>
          <p:nvPr/>
        </p:nvSpPr>
        <p:spPr>
          <a:xfrm>
            <a:off x="8566558" y="6386309"/>
            <a:ext cx="577442" cy="471691"/>
          </a:xfrm>
          <a:prstGeom prst="rect">
            <a:avLst/>
          </a:prstGeom>
          <a:noFill/>
        </p:spPr>
        <p:txBody>
          <a:bodyPr wrap="square" lIns="91440" tIns="45720" rIns="91440" bIns="45720" rtlCol="0" anchor="t">
            <a:spAutoFit/>
          </a:bodyPr>
          <a:lstStyle/>
          <a:p>
            <a:r>
              <a:rPr lang="en-US" sz="2400">
                <a:solidFill>
                  <a:schemeClr val="bg1"/>
                </a:solidFill>
                <a:latin typeface="+mj-lt"/>
              </a:rPr>
              <a:t>13</a:t>
            </a:r>
          </a:p>
        </p:txBody>
      </p:sp>
      <p:sp>
        <p:nvSpPr>
          <p:cNvPr id="10" name="Content Placeholder 2">
            <a:extLst>
              <a:ext uri="{FF2B5EF4-FFF2-40B4-BE49-F238E27FC236}">
                <a16:creationId xmlns:a16="http://schemas.microsoft.com/office/drawing/2014/main" id="{3236934C-465A-AAEF-09FB-4B7132F4942C}"/>
              </a:ext>
            </a:extLst>
          </p:cNvPr>
          <p:cNvSpPr txBox="1">
            <a:spLocks/>
          </p:cNvSpPr>
          <p:nvPr/>
        </p:nvSpPr>
        <p:spPr bwMode="auto">
          <a:xfrm>
            <a:off x="-3005" y="1604080"/>
            <a:ext cx="9151262" cy="8937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800" b="0" kern="0">
                <a:cs typeface="Arial"/>
              </a:rPr>
              <a:t>Someone at the township was designated as the "Account Administrator"</a:t>
            </a:r>
            <a:endParaRPr lang="en-US" sz="2400" kern="0">
              <a:cs typeface="Arial"/>
            </a:endParaRPr>
          </a:p>
        </p:txBody>
      </p:sp>
      <p:pic>
        <p:nvPicPr>
          <p:cNvPr id="11" name="Picture 10" descr="A screenshot of a computer screen&#10;&#10;AI-generated content may be incorrect.">
            <a:extLst>
              <a:ext uri="{FF2B5EF4-FFF2-40B4-BE49-F238E27FC236}">
                <a16:creationId xmlns:a16="http://schemas.microsoft.com/office/drawing/2014/main" id="{DF94092E-7E52-1C95-07CE-1413F03DB2C6}"/>
              </a:ext>
            </a:extLst>
          </p:cNvPr>
          <p:cNvPicPr>
            <a:picLocks noChangeAspect="1"/>
          </p:cNvPicPr>
          <p:nvPr/>
        </p:nvPicPr>
        <p:blipFill>
          <a:blip r:embed="rId3"/>
          <a:stretch>
            <a:fillRect/>
          </a:stretch>
        </p:blipFill>
        <p:spPr>
          <a:xfrm>
            <a:off x="144861" y="2780287"/>
            <a:ext cx="4279140" cy="2643389"/>
          </a:xfrm>
          <a:prstGeom prst="rect">
            <a:avLst/>
          </a:prstGeom>
          <a:ln>
            <a:solidFill>
              <a:srgbClr val="4472C4"/>
            </a:solidFill>
          </a:ln>
        </p:spPr>
      </p:pic>
      <p:sp>
        <p:nvSpPr>
          <p:cNvPr id="3" name="Content Placeholder 2">
            <a:extLst>
              <a:ext uri="{FF2B5EF4-FFF2-40B4-BE49-F238E27FC236}">
                <a16:creationId xmlns:a16="http://schemas.microsoft.com/office/drawing/2014/main" id="{A0382D07-4862-EE83-7606-788B9402793A}"/>
              </a:ext>
            </a:extLst>
          </p:cNvPr>
          <p:cNvSpPr txBox="1">
            <a:spLocks/>
          </p:cNvSpPr>
          <p:nvPr/>
        </p:nvSpPr>
        <p:spPr bwMode="auto">
          <a:xfrm>
            <a:off x="3970789" y="2629575"/>
            <a:ext cx="5177468" cy="37566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lvl="1">
              <a:buFont typeface="Calibri" pitchFamily="2" charset="2"/>
              <a:buChar char="-"/>
            </a:pPr>
            <a:r>
              <a:rPr lang="en-US" sz="2000" kern="0">
                <a:cs typeface="Arial"/>
              </a:rPr>
              <a:t>Option 1: If the administrator is with the township, they can add you from within the portal</a:t>
            </a:r>
            <a:endParaRPr lang="en-US" sz="2000">
              <a:cs typeface="Arial"/>
            </a:endParaRPr>
          </a:p>
          <a:p>
            <a:pPr lvl="1">
              <a:buFont typeface="Calibri" pitchFamily="2" charset="2"/>
              <a:buChar char="-"/>
            </a:pPr>
            <a:r>
              <a:rPr lang="en-US" sz="2000" kern="0">
                <a:cs typeface="Arial"/>
              </a:rPr>
              <a:t>Option 2: The "unique account ID" was emailed to the administrator in March 2023 </a:t>
            </a:r>
            <a:r>
              <a:rPr lang="en-US" sz="2000" i="1" kern="0">
                <a:cs typeface="Arial"/>
              </a:rPr>
              <a:t>(bolded, red code with 32 letters and numbers)</a:t>
            </a:r>
          </a:p>
          <a:p>
            <a:pPr lvl="1">
              <a:buFont typeface="Calibri" pitchFamily="2" charset="2"/>
              <a:buChar char="-"/>
            </a:pPr>
            <a:r>
              <a:rPr lang="en-US" sz="2000" kern="0">
                <a:cs typeface="Arial"/>
              </a:rPr>
              <a:t>Option 3: If the administrator is no longer with the township and you don't have access to that email, notify Treasury...</a:t>
            </a:r>
          </a:p>
        </p:txBody>
      </p:sp>
    </p:spTree>
    <p:extLst>
      <p:ext uri="{BB962C8B-B14F-4D97-AF65-F5344CB8AC3E}">
        <p14:creationId xmlns:p14="http://schemas.microsoft.com/office/powerpoint/2010/main" val="920739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a:xfrm>
            <a:off x="0" y="1028353"/>
            <a:ext cx="8991600" cy="534987"/>
          </a:xfrm>
        </p:spPr>
        <p:txBody>
          <a:bodyPr/>
          <a:lstStyle/>
          <a:p>
            <a:r>
              <a:rPr lang="en-US">
                <a:ea typeface="Verdana"/>
              </a:rPr>
              <a:t>Email Treasury with Login Issues</a:t>
            </a:r>
            <a:endParaRPr lang="en-US"/>
          </a:p>
        </p:txBody>
      </p:sp>
      <p:sp>
        <p:nvSpPr>
          <p:cNvPr id="5" name="Content Placeholder 4">
            <a:extLst>
              <a:ext uri="{FF2B5EF4-FFF2-40B4-BE49-F238E27FC236}">
                <a16:creationId xmlns:a16="http://schemas.microsoft.com/office/drawing/2014/main" id="{A6560FD3-C8AE-6C40-547F-E551D0523245}"/>
              </a:ext>
            </a:extLst>
          </p:cNvPr>
          <p:cNvSpPr>
            <a:spLocks noGrp="1"/>
          </p:cNvSpPr>
          <p:nvPr>
            <p:ph idx="1"/>
          </p:nvPr>
        </p:nvSpPr>
        <p:spPr>
          <a:xfrm>
            <a:off x="-191" y="1710815"/>
            <a:ext cx="9144904" cy="4616172"/>
          </a:xfrm>
        </p:spPr>
        <p:txBody>
          <a:bodyPr/>
          <a:lstStyle/>
          <a:p>
            <a:r>
              <a:rPr lang="en-US" sz="2800" b="0">
                <a:cs typeface="Arial"/>
              </a:rPr>
              <a:t>If the Account Administrator is no longer with the township/cannot add you, </a:t>
            </a:r>
            <a:r>
              <a:rPr lang="en-US" sz="2800">
                <a:cs typeface="Arial"/>
              </a:rPr>
              <a:t>email Treasury ASAP</a:t>
            </a:r>
            <a:r>
              <a:rPr lang="en-US" sz="2800" b="0">
                <a:cs typeface="Arial"/>
              </a:rPr>
              <a:t>!</a:t>
            </a:r>
            <a:endParaRPr lang="en-US" sz="2800" b="0">
              <a:solidFill>
                <a:srgbClr val="000000"/>
              </a:solidFill>
              <a:cs typeface="Arial"/>
            </a:endParaRPr>
          </a:p>
          <a:p>
            <a:pPr lvl="1"/>
            <a:r>
              <a:rPr lang="en-US" sz="2400" b="0" u="sng">
                <a:cs typeface="Arial"/>
              </a:rPr>
              <a:t>SLFRF@Treasury.</a:t>
            </a:r>
            <a:r>
              <a:rPr lang="en-US" sz="2400" u="sng">
                <a:cs typeface="Arial"/>
              </a:rPr>
              <a:t>gov</a:t>
            </a:r>
            <a:r>
              <a:rPr lang="en-US" sz="2400">
                <a:cs typeface="Arial"/>
              </a:rPr>
              <a:t> and </a:t>
            </a:r>
            <a:r>
              <a:rPr lang="en-US" sz="2400" u="sng">
                <a:cs typeface="Arial"/>
              </a:rPr>
              <a:t>COVIDReliefITSupport</a:t>
            </a:r>
            <a:r>
              <a:rPr lang="en-US" sz="2400" b="0" u="sng">
                <a:ea typeface="+mn-lt"/>
                <a:cs typeface="+mn-lt"/>
              </a:rPr>
              <a:t>@Treasury.gov</a:t>
            </a:r>
            <a:endParaRPr lang="en-US" sz="2400" b="0">
              <a:ea typeface="+mn-lt"/>
              <a:cs typeface="+mn-lt"/>
            </a:endParaRPr>
          </a:p>
          <a:p>
            <a:pPr lvl="1"/>
            <a:r>
              <a:rPr lang="en-US" sz="2400">
                <a:cs typeface="Arial"/>
              </a:rPr>
              <a:t>Provide</a:t>
            </a:r>
            <a:r>
              <a:rPr lang="en-US" sz="2400" b="0">
                <a:cs typeface="Arial"/>
              </a:rPr>
              <a:t> your name, login.gov email address, township name, county, state, and NEU#</a:t>
            </a:r>
            <a:endParaRPr lang="en-US" sz="2400" b="0">
              <a:solidFill>
                <a:srgbClr val="000000"/>
              </a:solidFill>
              <a:cs typeface="Arial"/>
            </a:endParaRPr>
          </a:p>
          <a:p>
            <a:pPr lvl="1"/>
            <a:r>
              <a:rPr lang="en-US" sz="2400">
                <a:cs typeface="Arial"/>
              </a:rPr>
              <a:t>Explain your issue clearly </a:t>
            </a:r>
            <a:r>
              <a:rPr lang="en-US" sz="2400" i="1">
                <a:cs typeface="Arial"/>
              </a:rPr>
              <a:t>(ex: The prior administrator is no longer with my municipality. I am the new administrator and need all roles to submit the 2026 P&amp;E Report.)</a:t>
            </a:r>
          </a:p>
          <a:p>
            <a:pPr lvl="1"/>
            <a:r>
              <a:rPr lang="en-US" sz="2400" b="0">
                <a:cs typeface="Arial"/>
              </a:rPr>
              <a:t>Send screenshots when able!</a:t>
            </a:r>
            <a:endParaRPr lang="en-US" sz="2800" b="0">
              <a:cs typeface="Arial"/>
            </a:endParaRPr>
          </a:p>
        </p:txBody>
      </p:sp>
      <p:sp>
        <p:nvSpPr>
          <p:cNvPr id="6" name="TextBox 5">
            <a:extLst>
              <a:ext uri="{FF2B5EF4-FFF2-40B4-BE49-F238E27FC236}">
                <a16:creationId xmlns:a16="http://schemas.microsoft.com/office/drawing/2014/main" id="{FC3862A3-D73E-438B-AC88-68DBC35E75DA}"/>
              </a:ext>
            </a:extLst>
          </p:cNvPr>
          <p:cNvSpPr txBox="1"/>
          <p:nvPr/>
        </p:nvSpPr>
        <p:spPr>
          <a:xfrm>
            <a:off x="8557343" y="6396335"/>
            <a:ext cx="586658" cy="461665"/>
          </a:xfrm>
          <a:prstGeom prst="rect">
            <a:avLst/>
          </a:prstGeom>
          <a:noFill/>
        </p:spPr>
        <p:txBody>
          <a:bodyPr wrap="square" lIns="91440" tIns="45720" rIns="91440" bIns="45720" rtlCol="0" anchor="t">
            <a:spAutoFit/>
          </a:bodyPr>
          <a:lstStyle/>
          <a:p>
            <a:r>
              <a:rPr lang="en-US" sz="2400">
                <a:solidFill>
                  <a:schemeClr val="bg1"/>
                </a:solidFill>
                <a:latin typeface="+mj-lt"/>
              </a:rPr>
              <a:t>14</a:t>
            </a:r>
          </a:p>
        </p:txBody>
      </p:sp>
    </p:spTree>
    <p:extLst>
      <p:ext uri="{BB962C8B-B14F-4D97-AF65-F5344CB8AC3E}">
        <p14:creationId xmlns:p14="http://schemas.microsoft.com/office/powerpoint/2010/main" val="224138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AI-generated content may be incorrect.">
            <a:extLst>
              <a:ext uri="{FF2B5EF4-FFF2-40B4-BE49-F238E27FC236}">
                <a16:creationId xmlns:a16="http://schemas.microsoft.com/office/drawing/2014/main" id="{1FEF71D7-50F4-9A43-1FFF-307615F787C5}"/>
              </a:ext>
            </a:extLst>
          </p:cNvPr>
          <p:cNvPicPr>
            <a:picLocks noChangeAspect="1"/>
          </p:cNvPicPr>
          <p:nvPr/>
        </p:nvPicPr>
        <p:blipFill>
          <a:blip r:embed="rId3"/>
          <a:stretch>
            <a:fillRect/>
          </a:stretch>
        </p:blipFill>
        <p:spPr>
          <a:xfrm>
            <a:off x="211641" y="2008201"/>
            <a:ext cx="8779959" cy="4066359"/>
          </a:xfrm>
          <a:prstGeom prst="rect">
            <a:avLst/>
          </a:prstGeom>
          <a:ln>
            <a:solidFill>
              <a:schemeClr val="accent6"/>
            </a:solidFill>
          </a:ln>
        </p:spPr>
      </p:pic>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p:txBody>
          <a:bodyPr/>
          <a:lstStyle/>
          <a:p>
            <a:r>
              <a:rPr lang="en-US">
                <a:ea typeface="Verdana"/>
              </a:rPr>
              <a:t>Portal Home Page</a:t>
            </a:r>
            <a:endParaRPr lang="en-US"/>
          </a:p>
        </p:txBody>
      </p:sp>
      <p:sp>
        <p:nvSpPr>
          <p:cNvPr id="6" name="TextBox 5">
            <a:extLst>
              <a:ext uri="{FF2B5EF4-FFF2-40B4-BE49-F238E27FC236}">
                <a16:creationId xmlns:a16="http://schemas.microsoft.com/office/drawing/2014/main" id="{6B3A010D-6A1D-4B7E-BDD7-955947EBF684}"/>
              </a:ext>
            </a:extLst>
          </p:cNvPr>
          <p:cNvSpPr txBox="1"/>
          <p:nvPr/>
        </p:nvSpPr>
        <p:spPr>
          <a:xfrm>
            <a:off x="8566558" y="6406361"/>
            <a:ext cx="577442" cy="461665"/>
          </a:xfrm>
          <a:prstGeom prst="rect">
            <a:avLst/>
          </a:prstGeom>
          <a:noFill/>
        </p:spPr>
        <p:txBody>
          <a:bodyPr wrap="square" lIns="91440" tIns="45720" rIns="91440" bIns="45720" rtlCol="0" anchor="t">
            <a:spAutoFit/>
          </a:bodyPr>
          <a:lstStyle/>
          <a:p>
            <a:r>
              <a:rPr lang="en-US" sz="2400">
                <a:solidFill>
                  <a:schemeClr val="bg1"/>
                </a:solidFill>
                <a:latin typeface="+mj-lt"/>
              </a:rPr>
              <a:t>15</a:t>
            </a:r>
          </a:p>
        </p:txBody>
      </p:sp>
      <p:sp>
        <p:nvSpPr>
          <p:cNvPr id="3" name="Rectangle: Rounded Corners 2">
            <a:extLst>
              <a:ext uri="{FF2B5EF4-FFF2-40B4-BE49-F238E27FC236}">
                <a16:creationId xmlns:a16="http://schemas.microsoft.com/office/drawing/2014/main" id="{0BCDCBD1-4907-F54D-CF4C-F30F51BE0E0C}"/>
              </a:ext>
            </a:extLst>
          </p:cNvPr>
          <p:cNvSpPr/>
          <p:nvPr/>
        </p:nvSpPr>
        <p:spPr>
          <a:xfrm>
            <a:off x="152400" y="1912408"/>
            <a:ext cx="394252" cy="4562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800" kern="1200">
                <a:solidFill>
                  <a:schemeClr val="lt1"/>
                </a:solidFill>
                <a:latin typeface="+mn-lt"/>
                <a:ea typeface="+mn-ea"/>
                <a:cs typeface="+mn-cs"/>
              </a:defRPr>
            </a:lvl1pPr>
            <a:lvl2pPr marL="457200" algn="l" rtl="0" fontAlgn="base">
              <a:spcBef>
                <a:spcPct val="0"/>
              </a:spcBef>
              <a:spcAft>
                <a:spcPct val="0"/>
              </a:spcAft>
              <a:defRPr sz="2800" kern="1200">
                <a:solidFill>
                  <a:schemeClr val="lt1"/>
                </a:solidFill>
                <a:latin typeface="+mn-lt"/>
                <a:ea typeface="+mn-ea"/>
                <a:cs typeface="+mn-cs"/>
              </a:defRPr>
            </a:lvl2pPr>
            <a:lvl3pPr marL="914400" algn="l" rtl="0" fontAlgn="base">
              <a:spcBef>
                <a:spcPct val="0"/>
              </a:spcBef>
              <a:spcAft>
                <a:spcPct val="0"/>
              </a:spcAft>
              <a:defRPr sz="2800" kern="1200">
                <a:solidFill>
                  <a:schemeClr val="lt1"/>
                </a:solidFill>
                <a:latin typeface="+mn-lt"/>
                <a:ea typeface="+mn-ea"/>
                <a:cs typeface="+mn-cs"/>
              </a:defRPr>
            </a:lvl3pPr>
            <a:lvl4pPr marL="1371600" algn="l" rtl="0" fontAlgn="base">
              <a:spcBef>
                <a:spcPct val="0"/>
              </a:spcBef>
              <a:spcAft>
                <a:spcPct val="0"/>
              </a:spcAft>
              <a:defRPr sz="2800" kern="1200">
                <a:solidFill>
                  <a:schemeClr val="lt1"/>
                </a:solidFill>
                <a:latin typeface="+mn-lt"/>
                <a:ea typeface="+mn-ea"/>
                <a:cs typeface="+mn-cs"/>
              </a:defRPr>
            </a:lvl4pPr>
            <a:lvl5pPr marL="1828800" algn="l" rtl="0" fontAlgn="base">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endParaRPr lang="en-US"/>
          </a:p>
        </p:txBody>
      </p:sp>
      <p:sp>
        <p:nvSpPr>
          <p:cNvPr id="9" name="Content Placeholder 2">
            <a:extLst>
              <a:ext uri="{FF2B5EF4-FFF2-40B4-BE49-F238E27FC236}">
                <a16:creationId xmlns:a16="http://schemas.microsoft.com/office/drawing/2014/main" id="{5ADB99E9-CEA9-D9A5-3A42-C263BDE7313C}"/>
              </a:ext>
            </a:extLst>
          </p:cNvPr>
          <p:cNvSpPr txBox="1">
            <a:spLocks/>
          </p:cNvSpPr>
          <p:nvPr/>
        </p:nvSpPr>
        <p:spPr bwMode="auto">
          <a:xfrm>
            <a:off x="1405458" y="2472310"/>
            <a:ext cx="2242445" cy="727450"/>
          </a:xfrm>
          <a:prstGeom prst="rect">
            <a:avLst/>
          </a:prstGeom>
          <a:solidFill>
            <a:srgbClr val="FFCCFF"/>
          </a:solidFill>
          <a:ln w="9525">
            <a:solidFill>
              <a:srgbClr val="3366CC"/>
            </a:solid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marL="0" indent="0">
              <a:buNone/>
            </a:pPr>
            <a:r>
              <a:rPr lang="en-US" sz="1400" b="0" kern="0">
                <a:cs typeface="Arial"/>
              </a:rPr>
              <a:t>“Hamburger” button is your navigation option to return to the home page</a:t>
            </a:r>
          </a:p>
        </p:txBody>
      </p:sp>
      <p:sp>
        <p:nvSpPr>
          <p:cNvPr id="11" name="Arrow: Bent 10">
            <a:extLst>
              <a:ext uri="{FF2B5EF4-FFF2-40B4-BE49-F238E27FC236}">
                <a16:creationId xmlns:a16="http://schemas.microsoft.com/office/drawing/2014/main" id="{320F7B1F-8D79-4812-539D-A607AAD9F3DB}"/>
              </a:ext>
            </a:extLst>
          </p:cNvPr>
          <p:cNvSpPr/>
          <p:nvPr/>
        </p:nvSpPr>
        <p:spPr>
          <a:xfrm rot="16200000">
            <a:off x="496864" y="2187087"/>
            <a:ext cx="456201" cy="1026647"/>
          </a:xfrm>
          <a:prstGeom prst="bentArrow">
            <a:avLst/>
          </a:prstGeom>
          <a:solidFill>
            <a:srgbClr val="FFCCFF"/>
          </a:solidFill>
          <a:ln>
            <a:solidFill>
              <a:srgbClr val="353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01043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5796-10B8-AC29-9380-302F23D3A950}"/>
              </a:ext>
            </a:extLst>
          </p:cNvPr>
          <p:cNvSpPr>
            <a:spLocks noGrp="1"/>
          </p:cNvSpPr>
          <p:nvPr>
            <p:ph type="title"/>
          </p:nvPr>
        </p:nvSpPr>
        <p:spPr>
          <a:xfrm>
            <a:off x="0" y="976657"/>
            <a:ext cx="8991600" cy="534986"/>
          </a:xfrm>
        </p:spPr>
        <p:txBody>
          <a:bodyPr/>
          <a:lstStyle/>
          <a:p>
            <a:r>
              <a:rPr lang="en-US">
                <a:ea typeface="Verdana"/>
              </a:rPr>
              <a:t>Adding and Changing Roles</a:t>
            </a:r>
            <a:endParaRPr lang="en-US"/>
          </a:p>
        </p:txBody>
      </p:sp>
      <p:sp>
        <p:nvSpPr>
          <p:cNvPr id="3" name="Content Placeholder 2">
            <a:extLst>
              <a:ext uri="{FF2B5EF4-FFF2-40B4-BE49-F238E27FC236}">
                <a16:creationId xmlns:a16="http://schemas.microsoft.com/office/drawing/2014/main" id="{1FB3F7C3-AFCA-B881-DFAF-B25CE8C77E4E}"/>
              </a:ext>
            </a:extLst>
          </p:cNvPr>
          <p:cNvSpPr>
            <a:spLocks noGrp="1"/>
          </p:cNvSpPr>
          <p:nvPr>
            <p:ph idx="1"/>
          </p:nvPr>
        </p:nvSpPr>
        <p:spPr>
          <a:xfrm>
            <a:off x="-1973" y="1715098"/>
            <a:ext cx="8993573" cy="947964"/>
          </a:xfrm>
        </p:spPr>
        <p:txBody>
          <a:bodyPr/>
          <a:lstStyle/>
          <a:p>
            <a:r>
              <a:rPr lang="en-US" sz="2400" b="0">
                <a:cs typeface="Arial"/>
              </a:rPr>
              <a:t>This may be your </a:t>
            </a:r>
            <a:r>
              <a:rPr lang="en-US" sz="2400">
                <a:cs typeface="Arial"/>
              </a:rPr>
              <a:t>last chance to make sure your points of contact are accurate!</a:t>
            </a:r>
            <a:endParaRPr lang="en-US">
              <a:cs typeface="Arial"/>
            </a:endParaRPr>
          </a:p>
        </p:txBody>
      </p:sp>
      <p:pic>
        <p:nvPicPr>
          <p:cNvPr id="5" name="Picture 4" descr="A screenshot of a document&#10;&#10;AI-generated content may be incorrect.">
            <a:extLst>
              <a:ext uri="{FF2B5EF4-FFF2-40B4-BE49-F238E27FC236}">
                <a16:creationId xmlns:a16="http://schemas.microsoft.com/office/drawing/2014/main" id="{123E8D3A-DF5E-FB15-21EF-B557E5F7D7C6}"/>
              </a:ext>
            </a:extLst>
          </p:cNvPr>
          <p:cNvPicPr>
            <a:picLocks noChangeAspect="1"/>
          </p:cNvPicPr>
          <p:nvPr/>
        </p:nvPicPr>
        <p:blipFill>
          <a:blip r:embed="rId2"/>
          <a:srcRect r="22472" b="497"/>
          <a:stretch/>
        </p:blipFill>
        <p:spPr>
          <a:xfrm>
            <a:off x="4019000" y="2925889"/>
            <a:ext cx="5047693" cy="2464338"/>
          </a:xfrm>
          <a:prstGeom prst="rect">
            <a:avLst/>
          </a:prstGeom>
          <a:ln>
            <a:solidFill>
              <a:srgbClr val="4472C4"/>
            </a:solidFill>
          </a:ln>
        </p:spPr>
      </p:pic>
      <p:sp>
        <p:nvSpPr>
          <p:cNvPr id="7" name="Content Placeholder 2">
            <a:extLst>
              <a:ext uri="{FF2B5EF4-FFF2-40B4-BE49-F238E27FC236}">
                <a16:creationId xmlns:a16="http://schemas.microsoft.com/office/drawing/2014/main" id="{DDAFA976-8E04-52CB-D7CE-6C7597FEE333}"/>
              </a:ext>
            </a:extLst>
          </p:cNvPr>
          <p:cNvSpPr txBox="1">
            <a:spLocks/>
          </p:cNvSpPr>
          <p:nvPr/>
        </p:nvSpPr>
        <p:spPr bwMode="auto">
          <a:xfrm>
            <a:off x="-4033" y="2656446"/>
            <a:ext cx="4030278" cy="35964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lvl="1">
              <a:buFont typeface="Calibri" pitchFamily="2" charset="2"/>
              <a:buChar char="-"/>
            </a:pPr>
            <a:r>
              <a:rPr lang="en-US" sz="2000" kern="0">
                <a:cs typeface="Arial"/>
              </a:rPr>
              <a:t>Click "hamburger" button and choose </a:t>
            </a:r>
            <a:r>
              <a:rPr lang="en-US" sz="2000" b="1" kern="0">
                <a:cs typeface="Arial"/>
              </a:rPr>
              <a:t>Account</a:t>
            </a:r>
            <a:endParaRPr lang="en-US" b="1"/>
          </a:p>
          <a:p>
            <a:pPr lvl="1">
              <a:buFont typeface="Calibri" pitchFamily="2" charset="2"/>
              <a:buChar char="-"/>
            </a:pPr>
            <a:r>
              <a:rPr lang="en-US" sz="2000" kern="0">
                <a:cs typeface="Arial"/>
              </a:rPr>
              <a:t>Choose your </a:t>
            </a:r>
            <a:r>
              <a:rPr lang="en-US" sz="2000" b="1" kern="0">
                <a:cs typeface="Arial"/>
              </a:rPr>
              <a:t>township name</a:t>
            </a:r>
            <a:r>
              <a:rPr lang="en-US" sz="2000" kern="0">
                <a:cs typeface="Arial"/>
              </a:rPr>
              <a:t> to get to Account Roles page</a:t>
            </a:r>
          </a:p>
          <a:p>
            <a:pPr lvl="1">
              <a:buFont typeface="Calibri" pitchFamily="2" charset="2"/>
              <a:buChar char="-"/>
            </a:pPr>
            <a:r>
              <a:rPr lang="en-US" sz="2000" kern="0">
                <a:cs typeface="Arial"/>
              </a:rPr>
              <a:t>On </a:t>
            </a:r>
            <a:r>
              <a:rPr lang="en-US" sz="2000" b="1" kern="0">
                <a:cs typeface="Arial"/>
              </a:rPr>
              <a:t>Certification</a:t>
            </a:r>
            <a:r>
              <a:rPr lang="en-US" sz="2000" kern="0">
                <a:cs typeface="Arial"/>
              </a:rPr>
              <a:t> screen, enter your name and click submit. This should reveal the </a:t>
            </a:r>
            <a:r>
              <a:rPr lang="en-US" sz="2000" b="1" kern="0">
                <a:cs typeface="Arial"/>
              </a:rPr>
              <a:t>Designation Form</a:t>
            </a:r>
            <a:r>
              <a:rPr lang="en-US" sz="2000" kern="0">
                <a:cs typeface="Arial"/>
              </a:rPr>
              <a:t> tab</a:t>
            </a:r>
          </a:p>
          <a:p>
            <a:endParaRPr lang="en-US" sz="2400" b="0" kern="0">
              <a:cs typeface="Arial"/>
            </a:endParaRPr>
          </a:p>
          <a:p>
            <a:endParaRPr lang="en-US" kern="0">
              <a:cs typeface="Arial"/>
            </a:endParaRPr>
          </a:p>
        </p:txBody>
      </p:sp>
      <p:sp>
        <p:nvSpPr>
          <p:cNvPr id="6" name="TextBox 5">
            <a:extLst>
              <a:ext uri="{FF2B5EF4-FFF2-40B4-BE49-F238E27FC236}">
                <a16:creationId xmlns:a16="http://schemas.microsoft.com/office/drawing/2014/main" id="{4F75DDBC-2CB3-0580-59D4-02F8782E4B3D}"/>
              </a:ext>
            </a:extLst>
          </p:cNvPr>
          <p:cNvSpPr txBox="1"/>
          <p:nvPr/>
        </p:nvSpPr>
        <p:spPr>
          <a:xfrm>
            <a:off x="8546505" y="6396335"/>
            <a:ext cx="597495" cy="461665"/>
          </a:xfrm>
          <a:prstGeom prst="rect">
            <a:avLst/>
          </a:prstGeom>
          <a:noFill/>
        </p:spPr>
        <p:txBody>
          <a:bodyPr wrap="square" lIns="91440" tIns="45720" rIns="91440" bIns="45720" rtlCol="0" anchor="t">
            <a:spAutoFit/>
          </a:bodyPr>
          <a:lstStyle/>
          <a:p>
            <a:r>
              <a:rPr lang="en-US" sz="2400">
                <a:solidFill>
                  <a:schemeClr val="bg1"/>
                </a:solidFill>
                <a:latin typeface="+mj-lt"/>
              </a:rPr>
              <a:t>16</a:t>
            </a:r>
            <a:endParaRPr lang="en-US">
              <a:solidFill>
                <a:schemeClr val="bg1"/>
              </a:solidFill>
            </a:endParaRPr>
          </a:p>
        </p:txBody>
      </p:sp>
    </p:spTree>
    <p:extLst>
      <p:ext uri="{BB962C8B-B14F-4D97-AF65-F5344CB8AC3E}">
        <p14:creationId xmlns:p14="http://schemas.microsoft.com/office/powerpoint/2010/main" val="115486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90E4-C311-26A5-8A81-1EBDB6B3FFF2}"/>
              </a:ext>
            </a:extLst>
          </p:cNvPr>
          <p:cNvSpPr>
            <a:spLocks noGrp="1"/>
          </p:cNvSpPr>
          <p:nvPr>
            <p:ph type="title"/>
          </p:nvPr>
        </p:nvSpPr>
        <p:spPr>
          <a:xfrm>
            <a:off x="0" y="1003190"/>
            <a:ext cx="8991600" cy="534987"/>
          </a:xfrm>
        </p:spPr>
        <p:txBody>
          <a:bodyPr/>
          <a:lstStyle/>
          <a:p>
            <a:r>
              <a:rPr lang="en-US">
                <a:ea typeface="Verdana"/>
              </a:rPr>
              <a:t>Adding/Editing Contacts and Roles</a:t>
            </a:r>
            <a:endParaRPr lang="en-US"/>
          </a:p>
        </p:txBody>
      </p:sp>
      <p:pic>
        <p:nvPicPr>
          <p:cNvPr id="4" name="Content Placeholder 3" descr="A screenshot of a computer&#10;&#10;AI-generated content may be incorrect.">
            <a:extLst>
              <a:ext uri="{FF2B5EF4-FFF2-40B4-BE49-F238E27FC236}">
                <a16:creationId xmlns:a16="http://schemas.microsoft.com/office/drawing/2014/main" id="{597576D0-429E-CAEB-434C-7AD5728303F7}"/>
              </a:ext>
            </a:extLst>
          </p:cNvPr>
          <p:cNvPicPr>
            <a:picLocks noGrp="1" noChangeAspect="1"/>
          </p:cNvPicPr>
          <p:nvPr>
            <p:ph idx="1"/>
          </p:nvPr>
        </p:nvPicPr>
        <p:blipFill>
          <a:blip r:embed="rId2"/>
          <a:stretch>
            <a:fillRect/>
          </a:stretch>
        </p:blipFill>
        <p:spPr>
          <a:xfrm>
            <a:off x="3743725" y="3430801"/>
            <a:ext cx="5249125" cy="2561103"/>
          </a:xfrm>
          <a:ln>
            <a:solidFill>
              <a:srgbClr val="4472C4"/>
            </a:solidFill>
          </a:ln>
        </p:spPr>
      </p:pic>
      <p:sp>
        <p:nvSpPr>
          <p:cNvPr id="7" name="Content Placeholder 2">
            <a:extLst>
              <a:ext uri="{FF2B5EF4-FFF2-40B4-BE49-F238E27FC236}">
                <a16:creationId xmlns:a16="http://schemas.microsoft.com/office/drawing/2014/main" id="{4A3BC8A2-27A8-A6B4-A5AC-2FBD3C4022A0}"/>
              </a:ext>
            </a:extLst>
          </p:cNvPr>
          <p:cNvSpPr txBox="1">
            <a:spLocks/>
          </p:cNvSpPr>
          <p:nvPr/>
        </p:nvSpPr>
        <p:spPr bwMode="auto">
          <a:xfrm>
            <a:off x="-1974" y="1717846"/>
            <a:ext cx="9153161" cy="13765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cs typeface="Arial"/>
              </a:rPr>
              <a:t>The Designation Form will display all contacts in your account.</a:t>
            </a:r>
            <a:endParaRPr lang="en-US"/>
          </a:p>
          <a:p>
            <a:r>
              <a:rPr lang="en-US" sz="2400" b="0" kern="0">
                <a:cs typeface="Arial"/>
              </a:rPr>
              <a:t>Click the pencil next to a name to edit roles</a:t>
            </a:r>
            <a:endParaRPr lang="en-US"/>
          </a:p>
          <a:p>
            <a:r>
              <a:rPr lang="en-US" sz="2400" b="0" kern="0">
                <a:cs typeface="Arial"/>
              </a:rPr>
              <a:t>Click Add a New Contact to add someone new</a:t>
            </a:r>
          </a:p>
        </p:txBody>
      </p:sp>
      <p:sp>
        <p:nvSpPr>
          <p:cNvPr id="6" name="TextBox 5">
            <a:extLst>
              <a:ext uri="{FF2B5EF4-FFF2-40B4-BE49-F238E27FC236}">
                <a16:creationId xmlns:a16="http://schemas.microsoft.com/office/drawing/2014/main" id="{99A82797-7908-B47E-2C96-B6F47CEA5122}"/>
              </a:ext>
            </a:extLst>
          </p:cNvPr>
          <p:cNvSpPr txBox="1"/>
          <p:nvPr/>
        </p:nvSpPr>
        <p:spPr>
          <a:xfrm>
            <a:off x="8546505" y="6396335"/>
            <a:ext cx="597495" cy="461665"/>
          </a:xfrm>
          <a:prstGeom prst="rect">
            <a:avLst/>
          </a:prstGeom>
          <a:noFill/>
        </p:spPr>
        <p:txBody>
          <a:bodyPr wrap="square" lIns="91440" tIns="45720" rIns="91440" bIns="45720" rtlCol="0" anchor="t">
            <a:spAutoFit/>
          </a:bodyPr>
          <a:lstStyle/>
          <a:p>
            <a:r>
              <a:rPr lang="en-US" sz="2400">
                <a:solidFill>
                  <a:schemeClr val="bg1"/>
                </a:solidFill>
                <a:latin typeface="+mj-lt"/>
              </a:rPr>
              <a:t>17</a:t>
            </a:r>
            <a:endParaRPr lang="en-US">
              <a:solidFill>
                <a:schemeClr val="bg1"/>
              </a:solidFill>
            </a:endParaRPr>
          </a:p>
        </p:txBody>
      </p:sp>
      <p:sp>
        <p:nvSpPr>
          <p:cNvPr id="3" name="Content Placeholder 2">
            <a:extLst>
              <a:ext uri="{FF2B5EF4-FFF2-40B4-BE49-F238E27FC236}">
                <a16:creationId xmlns:a16="http://schemas.microsoft.com/office/drawing/2014/main" id="{DE3DF3F2-B3A0-7168-711C-7E434F602E46}"/>
              </a:ext>
            </a:extLst>
          </p:cNvPr>
          <p:cNvSpPr txBox="1">
            <a:spLocks/>
          </p:cNvSpPr>
          <p:nvPr/>
        </p:nvSpPr>
        <p:spPr bwMode="auto">
          <a:xfrm>
            <a:off x="169744" y="3091595"/>
            <a:ext cx="3443528" cy="31903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marL="342900" indent="-342900">
              <a:buFont typeface="Calibri" pitchFamily="2" charset="2"/>
              <a:buChar char="-"/>
            </a:pPr>
            <a:r>
              <a:rPr lang="en-US" sz="2000" b="0" kern="0">
                <a:cs typeface="Arial"/>
              </a:rPr>
              <a:t>The system </a:t>
            </a:r>
            <a:r>
              <a:rPr lang="en-US" sz="2000" b="0" u="sng" kern="0">
                <a:cs typeface="Arial"/>
              </a:rPr>
              <a:t>will not allow</a:t>
            </a:r>
            <a:r>
              <a:rPr lang="en-US" sz="2000" b="0" kern="0">
                <a:cs typeface="Arial"/>
              </a:rPr>
              <a:t> you to enter two individuals under the same email address!</a:t>
            </a:r>
            <a:br>
              <a:rPr lang="en-US" sz="2000" b="0" kern="0">
                <a:cs typeface="Arial"/>
              </a:rPr>
            </a:br>
            <a:endParaRPr lang="en-US" sz="2000" b="0" kern="0">
              <a:cs typeface="Arial"/>
            </a:endParaRPr>
          </a:p>
          <a:p>
            <a:pPr marL="342900" indent="-342900">
              <a:buFont typeface="Calibri" pitchFamily="2" charset="2"/>
              <a:buChar char="-"/>
            </a:pPr>
            <a:r>
              <a:rPr lang="en-US" sz="2000" b="0" kern="0">
                <a:cs typeface="Arial"/>
              </a:rPr>
              <a:t>The system </a:t>
            </a:r>
            <a:r>
              <a:rPr lang="en-US" sz="2000" b="0" u="sng" kern="0">
                <a:cs typeface="Arial"/>
              </a:rPr>
              <a:t>will not allow</a:t>
            </a:r>
            <a:r>
              <a:rPr lang="en-US" sz="2000" b="0" kern="0">
                <a:cs typeface="Arial"/>
              </a:rPr>
              <a:t> you to delete anyone! Simply remove all roles if they are no longer with the township.</a:t>
            </a:r>
          </a:p>
          <a:p>
            <a:pPr marL="342900" indent="-342900">
              <a:buFont typeface="Calibri" pitchFamily="2" charset="2"/>
              <a:buChar char="-"/>
            </a:pPr>
            <a:endParaRPr lang="en-US" sz="2000" b="0" kern="0">
              <a:cs typeface="Arial"/>
            </a:endParaRPr>
          </a:p>
        </p:txBody>
      </p:sp>
    </p:spTree>
    <p:extLst>
      <p:ext uri="{BB962C8B-B14F-4D97-AF65-F5344CB8AC3E}">
        <p14:creationId xmlns:p14="http://schemas.microsoft.com/office/powerpoint/2010/main" val="4283257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27106-C874-24FD-27E9-A55DC2E8A71F}"/>
              </a:ext>
            </a:extLst>
          </p:cNvPr>
          <p:cNvSpPr>
            <a:spLocks noGrp="1"/>
          </p:cNvSpPr>
          <p:nvPr>
            <p:ph type="title"/>
          </p:nvPr>
        </p:nvSpPr>
        <p:spPr>
          <a:xfrm>
            <a:off x="722313" y="4277504"/>
            <a:ext cx="7829909" cy="1850905"/>
          </a:xfrm>
        </p:spPr>
        <p:txBody>
          <a:bodyPr/>
          <a:lstStyle/>
          <a:p>
            <a:r>
              <a:rPr lang="en-US" sz="3600">
                <a:ea typeface="Verdana"/>
              </a:rPr>
              <a:t>Project and expenditure report walkthrough</a:t>
            </a:r>
          </a:p>
        </p:txBody>
      </p:sp>
      <p:sp>
        <p:nvSpPr>
          <p:cNvPr id="3" name="Text Placeholder 2">
            <a:extLst>
              <a:ext uri="{FF2B5EF4-FFF2-40B4-BE49-F238E27FC236}">
                <a16:creationId xmlns:a16="http://schemas.microsoft.com/office/drawing/2014/main" id="{9DDFCAED-BDC8-CEC3-DA47-2600F0A5CB5B}"/>
              </a:ext>
            </a:extLst>
          </p:cNvPr>
          <p:cNvSpPr>
            <a:spLocks noGrp="1"/>
          </p:cNvSpPr>
          <p:nvPr>
            <p:ph type="body" idx="1"/>
          </p:nvPr>
        </p:nvSpPr>
        <p:spPr>
          <a:xfrm>
            <a:off x="722313" y="3266147"/>
            <a:ext cx="7829909" cy="896338"/>
          </a:xfrm>
        </p:spPr>
        <p:txBody>
          <a:bodyPr/>
          <a:lstStyle/>
          <a:p>
            <a:r>
              <a:rPr lang="en-US">
                <a:cs typeface="Arial"/>
              </a:rPr>
              <a:t>Reporting Requirements </a:t>
            </a:r>
            <a:endParaRPr lang="en-US"/>
          </a:p>
        </p:txBody>
      </p:sp>
      <p:sp>
        <p:nvSpPr>
          <p:cNvPr id="5" name="TextBox 4">
            <a:extLst>
              <a:ext uri="{FF2B5EF4-FFF2-40B4-BE49-F238E27FC236}">
                <a16:creationId xmlns:a16="http://schemas.microsoft.com/office/drawing/2014/main" id="{37F2D8A1-3C88-DC93-F226-569CC973BB91}"/>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18</a:t>
            </a:r>
          </a:p>
        </p:txBody>
      </p:sp>
    </p:spTree>
    <p:extLst>
      <p:ext uri="{BB962C8B-B14F-4D97-AF65-F5344CB8AC3E}">
        <p14:creationId xmlns:p14="http://schemas.microsoft.com/office/powerpoint/2010/main" val="40268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1CBBC4-05C6-208E-97B3-FC535A1C350A}"/>
              </a:ext>
            </a:extLst>
          </p:cNvPr>
          <p:cNvSpPr>
            <a:spLocks noGrp="1"/>
          </p:cNvSpPr>
          <p:nvPr>
            <p:ph type="title"/>
          </p:nvPr>
        </p:nvSpPr>
        <p:spPr/>
        <p:txBody>
          <a:bodyPr/>
          <a:lstStyle/>
          <a:p>
            <a:r>
              <a:rPr lang="en-US">
                <a:ea typeface="Verdana"/>
              </a:rPr>
              <a:t>PSATS Contacts</a:t>
            </a:r>
            <a:endParaRPr lang="en-US"/>
          </a:p>
        </p:txBody>
      </p:sp>
      <p:sp>
        <p:nvSpPr>
          <p:cNvPr id="3" name="Content Placeholder 2">
            <a:extLst>
              <a:ext uri="{FF2B5EF4-FFF2-40B4-BE49-F238E27FC236}">
                <a16:creationId xmlns:a16="http://schemas.microsoft.com/office/drawing/2014/main" id="{71186CDB-2A38-42B9-8AE9-9F47D82E7478}"/>
              </a:ext>
            </a:extLst>
          </p:cNvPr>
          <p:cNvSpPr>
            <a:spLocks noGrp="1"/>
          </p:cNvSpPr>
          <p:nvPr>
            <p:ph idx="1"/>
          </p:nvPr>
        </p:nvSpPr>
        <p:spPr/>
        <p:txBody>
          <a:bodyPr/>
          <a:lstStyle/>
          <a:p>
            <a:r>
              <a:rPr lang="en-US" sz="2800">
                <a:cs typeface="Arial"/>
              </a:rPr>
              <a:t>Katie Lizza</a:t>
            </a:r>
            <a:endParaRPr lang="en-US" sz="2800" b="0">
              <a:solidFill>
                <a:srgbClr val="000000"/>
              </a:solidFill>
              <a:cs typeface="Arial"/>
            </a:endParaRPr>
          </a:p>
          <a:p>
            <a:pPr lvl="1">
              <a:buFont typeface="Wingdings" pitchFamily="2" charset="2"/>
            </a:pPr>
            <a:r>
              <a:rPr lang="en-US" sz="2400">
                <a:cs typeface="Arial"/>
              </a:rPr>
              <a:t>Deputy Director of Policy &amp; Research</a:t>
            </a:r>
            <a:endParaRPr lang="en-US" sz="2400">
              <a:solidFill>
                <a:srgbClr val="000000"/>
              </a:solidFill>
              <a:cs typeface="Arial"/>
            </a:endParaRPr>
          </a:p>
          <a:p>
            <a:pPr lvl="1">
              <a:buFont typeface="Wingdings" pitchFamily="2" charset="2"/>
            </a:pPr>
            <a:r>
              <a:rPr lang="en-US" sz="2400" dirty="0">
                <a:cs typeface="Arial"/>
                <a:hlinkClick r:id="rId3"/>
              </a:rPr>
              <a:t>Klizza@psats.org</a:t>
            </a:r>
            <a:endParaRPr lang="en-US" sz="2400">
              <a:solidFill>
                <a:srgbClr val="000000"/>
              </a:solidFill>
              <a:cs typeface="Arial"/>
            </a:endParaRPr>
          </a:p>
          <a:p>
            <a:pPr lvl="1">
              <a:buFont typeface="Wingdings" pitchFamily="2" charset="2"/>
            </a:pPr>
            <a:r>
              <a:rPr lang="en-US" sz="2400">
                <a:cs typeface="Arial"/>
              </a:rPr>
              <a:t>717-763-0930 ext. 126 </a:t>
            </a:r>
            <a:br>
              <a:rPr lang="en-US" sz="2400" dirty="0">
                <a:cs typeface="Arial"/>
              </a:rPr>
            </a:br>
            <a:endParaRPr lang="en-US" sz="2400" dirty="0">
              <a:cs typeface="Arial"/>
            </a:endParaRPr>
          </a:p>
          <a:p>
            <a:r>
              <a:rPr lang="en-US" sz="2800">
                <a:cs typeface="Arial"/>
              </a:rPr>
              <a:t>Holly Fishel</a:t>
            </a:r>
            <a:endParaRPr lang="en-US">
              <a:cs typeface="Arial"/>
            </a:endParaRPr>
          </a:p>
          <a:p>
            <a:pPr lvl="1"/>
            <a:r>
              <a:rPr lang="en-US" sz="2400" b="0">
                <a:ea typeface="+mn-lt"/>
                <a:cs typeface="+mn-lt"/>
              </a:rPr>
              <a:t>Policy &amp; Research Director</a:t>
            </a:r>
            <a:endParaRPr lang="en-US" sz="2400">
              <a:cs typeface="Arial"/>
            </a:endParaRPr>
          </a:p>
          <a:p>
            <a:pPr lvl="1"/>
            <a:r>
              <a:rPr lang="en-US" sz="2400">
                <a:ea typeface="+mn-lt"/>
                <a:cs typeface="+mn-lt"/>
              </a:rPr>
              <a:t>Hfishel@psats.org</a:t>
            </a:r>
          </a:p>
          <a:p>
            <a:pPr lvl="1"/>
            <a:r>
              <a:rPr lang="en-US" sz="2400" b="0">
                <a:ea typeface="+mn-lt"/>
                <a:cs typeface="+mn-lt"/>
              </a:rPr>
              <a:t>717-763-0930 ext</a:t>
            </a:r>
            <a:r>
              <a:rPr lang="en-US" sz="2400">
                <a:ea typeface="+mn-lt"/>
                <a:cs typeface="+mn-lt"/>
              </a:rPr>
              <a:t>.</a:t>
            </a:r>
            <a:r>
              <a:rPr lang="en-US" sz="2400" b="0">
                <a:ea typeface="+mn-lt"/>
                <a:cs typeface="+mn-lt"/>
              </a:rPr>
              <a:t> 138</a:t>
            </a:r>
            <a:br>
              <a:rPr lang="en-US" sz="2400" dirty="0">
                <a:ea typeface="+mn-lt"/>
                <a:cs typeface="+mn-lt"/>
              </a:rPr>
            </a:br>
            <a:endParaRPr lang="en-US" sz="2400" b="0">
              <a:ea typeface="+mn-lt"/>
              <a:cs typeface="+mn-lt"/>
            </a:endParaRPr>
          </a:p>
          <a:p>
            <a:endParaRPr lang="en-US" sz="2800" dirty="0">
              <a:cs typeface="Arial"/>
            </a:endParaRPr>
          </a:p>
        </p:txBody>
      </p:sp>
      <p:sp>
        <p:nvSpPr>
          <p:cNvPr id="2" name="TextBox 1">
            <a:extLst>
              <a:ext uri="{FF2B5EF4-FFF2-40B4-BE49-F238E27FC236}">
                <a16:creationId xmlns:a16="http://schemas.microsoft.com/office/drawing/2014/main" id="{5150B919-7DA2-4268-8B72-FCAC165CEDD4}"/>
              </a:ext>
            </a:extLst>
          </p:cNvPr>
          <p:cNvSpPr txBox="1"/>
          <p:nvPr/>
        </p:nvSpPr>
        <p:spPr>
          <a:xfrm>
            <a:off x="8507832" y="6400800"/>
            <a:ext cx="636168" cy="461665"/>
          </a:xfrm>
          <a:prstGeom prst="rect">
            <a:avLst/>
          </a:prstGeom>
          <a:noFill/>
        </p:spPr>
        <p:txBody>
          <a:bodyPr wrap="square" rtlCol="0">
            <a:spAutoFit/>
          </a:bodyPr>
          <a:lstStyle/>
          <a:p>
            <a:r>
              <a:rPr lang="en-US" sz="2400">
                <a:solidFill>
                  <a:schemeClr val="bg1"/>
                </a:solidFill>
                <a:latin typeface="+mj-lt"/>
              </a:rPr>
              <a:t>1</a:t>
            </a:r>
          </a:p>
        </p:txBody>
      </p:sp>
    </p:spTree>
    <p:extLst>
      <p:ext uri="{BB962C8B-B14F-4D97-AF65-F5344CB8AC3E}">
        <p14:creationId xmlns:p14="http://schemas.microsoft.com/office/powerpoint/2010/main" val="4023837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C9D19-BAAE-89F9-BB5C-43A4C0EBA19A}"/>
            </a:ext>
          </a:extLst>
        </p:cNvPr>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DD6F68ED-5F94-40EA-CA46-26C29D5C3F23}"/>
              </a:ext>
            </a:extLst>
          </p:cNvPr>
          <p:cNvPicPr>
            <a:picLocks noChangeAspect="1"/>
          </p:cNvPicPr>
          <p:nvPr/>
        </p:nvPicPr>
        <p:blipFill>
          <a:blip r:embed="rId3"/>
          <a:srcRect r="13898"/>
          <a:stretch/>
        </p:blipFill>
        <p:spPr>
          <a:xfrm>
            <a:off x="865245" y="2339918"/>
            <a:ext cx="7261110" cy="3905759"/>
          </a:xfrm>
          <a:prstGeom prst="rect">
            <a:avLst/>
          </a:prstGeom>
          <a:ln>
            <a:solidFill>
              <a:schemeClr val="accent6"/>
            </a:solidFill>
          </a:ln>
        </p:spPr>
      </p:pic>
      <p:sp>
        <p:nvSpPr>
          <p:cNvPr id="2" name="Title 1">
            <a:extLst>
              <a:ext uri="{FF2B5EF4-FFF2-40B4-BE49-F238E27FC236}">
                <a16:creationId xmlns:a16="http://schemas.microsoft.com/office/drawing/2014/main" id="{2A73FB3A-DC1C-B634-EE0A-F9AC0676038B}"/>
              </a:ext>
            </a:extLst>
          </p:cNvPr>
          <p:cNvSpPr>
            <a:spLocks noGrp="1"/>
          </p:cNvSpPr>
          <p:nvPr>
            <p:ph type="title"/>
          </p:nvPr>
        </p:nvSpPr>
        <p:spPr>
          <a:xfrm>
            <a:off x="0" y="1029269"/>
            <a:ext cx="8991600" cy="534987"/>
          </a:xfrm>
        </p:spPr>
        <p:txBody>
          <a:bodyPr/>
          <a:lstStyle/>
          <a:p>
            <a:r>
              <a:rPr lang="en-US">
                <a:ea typeface="Verdana"/>
              </a:rPr>
              <a:t>Going to the Report</a:t>
            </a:r>
            <a:endParaRPr lang="en-US"/>
          </a:p>
        </p:txBody>
      </p:sp>
      <p:sp>
        <p:nvSpPr>
          <p:cNvPr id="4" name="Content Placeholder 2">
            <a:extLst>
              <a:ext uri="{FF2B5EF4-FFF2-40B4-BE49-F238E27FC236}">
                <a16:creationId xmlns:a16="http://schemas.microsoft.com/office/drawing/2014/main" id="{009B0277-4B69-A48E-0A0B-C807AB9CE8C4}"/>
              </a:ext>
            </a:extLst>
          </p:cNvPr>
          <p:cNvSpPr txBox="1">
            <a:spLocks/>
          </p:cNvSpPr>
          <p:nvPr/>
        </p:nvSpPr>
        <p:spPr bwMode="auto">
          <a:xfrm>
            <a:off x="185651" y="1714284"/>
            <a:ext cx="8684790" cy="7762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ea typeface="+mn-lt"/>
                <a:cs typeface="+mn-lt"/>
              </a:rPr>
              <a:t>Click </a:t>
            </a:r>
            <a:r>
              <a:rPr lang="en-US" sz="2400" b="0" kern="0">
                <a:cs typeface="Arial"/>
              </a:rPr>
              <a:t>on </a:t>
            </a:r>
            <a:r>
              <a:rPr lang="en-US" sz="2400" kern="0">
                <a:cs typeface="Arial"/>
              </a:rPr>
              <a:t>Compliance Reports</a:t>
            </a:r>
            <a:r>
              <a:rPr lang="en-US" sz="2400" b="0" kern="0">
                <a:cs typeface="Arial"/>
              </a:rPr>
              <a:t> to get started</a:t>
            </a:r>
            <a:endParaRPr lang="en-US" sz="2400">
              <a:cs typeface="Arial"/>
            </a:endParaRPr>
          </a:p>
        </p:txBody>
      </p:sp>
      <p:sp>
        <p:nvSpPr>
          <p:cNvPr id="8" name="Rectangle: Rounded Corners 7">
            <a:extLst>
              <a:ext uri="{FF2B5EF4-FFF2-40B4-BE49-F238E27FC236}">
                <a16:creationId xmlns:a16="http://schemas.microsoft.com/office/drawing/2014/main" id="{1E650AFD-AB49-10DA-C4F8-65A8B12EA3F1}"/>
              </a:ext>
            </a:extLst>
          </p:cNvPr>
          <p:cNvSpPr/>
          <p:nvPr/>
        </p:nvSpPr>
        <p:spPr>
          <a:xfrm>
            <a:off x="1143463" y="4419264"/>
            <a:ext cx="1041535" cy="2843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532942-7F00-498E-61F8-CF4B5A3706C7}"/>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19</a:t>
            </a:r>
          </a:p>
        </p:txBody>
      </p:sp>
    </p:spTree>
    <p:extLst>
      <p:ext uri="{BB962C8B-B14F-4D97-AF65-F5344CB8AC3E}">
        <p14:creationId xmlns:p14="http://schemas.microsoft.com/office/powerpoint/2010/main" val="19944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a:xfrm>
            <a:off x="0" y="935948"/>
            <a:ext cx="8991600" cy="534987"/>
          </a:xfrm>
        </p:spPr>
        <p:txBody>
          <a:bodyPr/>
          <a:lstStyle/>
          <a:p>
            <a:r>
              <a:rPr lang="en-US">
                <a:ea typeface="Verdana"/>
              </a:rPr>
              <a:t>Going to the Report</a:t>
            </a:r>
            <a:endParaRPr lang="en-US"/>
          </a:p>
        </p:txBody>
      </p:sp>
      <p:sp>
        <p:nvSpPr>
          <p:cNvPr id="4" name="Content Placeholder 2">
            <a:extLst>
              <a:ext uri="{FF2B5EF4-FFF2-40B4-BE49-F238E27FC236}">
                <a16:creationId xmlns:a16="http://schemas.microsoft.com/office/drawing/2014/main" id="{B8F22CD2-336D-8101-4344-CBAEE889A14D}"/>
              </a:ext>
            </a:extLst>
          </p:cNvPr>
          <p:cNvSpPr txBox="1">
            <a:spLocks/>
          </p:cNvSpPr>
          <p:nvPr/>
        </p:nvSpPr>
        <p:spPr bwMode="auto">
          <a:xfrm>
            <a:off x="-5404" y="1540654"/>
            <a:ext cx="8984933" cy="6753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ea typeface="+mn-lt"/>
                <a:cs typeface="+mn-lt"/>
              </a:rPr>
              <a:t>Click the blue pencil to select the </a:t>
            </a:r>
            <a:r>
              <a:rPr lang="en-US" sz="2400" kern="0">
                <a:ea typeface="+mn-lt"/>
                <a:cs typeface="+mn-lt"/>
              </a:rPr>
              <a:t>2026</a:t>
            </a:r>
            <a:r>
              <a:rPr lang="en-US" sz="2400" b="0" kern="0">
                <a:ea typeface="+mn-lt"/>
                <a:cs typeface="+mn-lt"/>
              </a:rPr>
              <a:t> </a:t>
            </a:r>
            <a:r>
              <a:rPr lang="en-US" sz="2400" kern="0">
                <a:ea typeface="+mn-lt"/>
                <a:cs typeface="+mn-lt"/>
              </a:rPr>
              <a:t>Project and Expenditures Report</a:t>
            </a:r>
            <a:r>
              <a:rPr lang="en-US" sz="2400" b="0" kern="0">
                <a:ea typeface="+mn-lt"/>
                <a:cs typeface="+mn-lt"/>
              </a:rPr>
              <a:t> </a:t>
            </a:r>
            <a:endParaRPr lang="en-US" sz="2400" b="0" kern="0">
              <a:cs typeface="Arial"/>
            </a:endParaRPr>
          </a:p>
        </p:txBody>
      </p:sp>
      <p:sp>
        <p:nvSpPr>
          <p:cNvPr id="7" name="TextBox 6">
            <a:extLst>
              <a:ext uri="{FF2B5EF4-FFF2-40B4-BE49-F238E27FC236}">
                <a16:creationId xmlns:a16="http://schemas.microsoft.com/office/drawing/2014/main" id="{F49CC1B9-82A4-4499-A3A8-788A60077607}"/>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20</a:t>
            </a:r>
          </a:p>
        </p:txBody>
      </p:sp>
      <p:pic>
        <p:nvPicPr>
          <p:cNvPr id="8" name="Picture 8" descr="Graphical user interface, application, table&#10;&#10;Description automatically generated">
            <a:extLst>
              <a:ext uri="{FF2B5EF4-FFF2-40B4-BE49-F238E27FC236}">
                <a16:creationId xmlns:a16="http://schemas.microsoft.com/office/drawing/2014/main" id="{AF605101-7CF5-9575-F889-954617B76557}"/>
              </a:ext>
            </a:extLst>
          </p:cNvPr>
          <p:cNvPicPr>
            <a:picLocks noChangeAspect="1"/>
          </p:cNvPicPr>
          <p:nvPr/>
        </p:nvPicPr>
        <p:blipFill rotWithShape="1">
          <a:blip r:embed="rId3"/>
          <a:srcRect l="25885"/>
          <a:stretch/>
        </p:blipFill>
        <p:spPr>
          <a:xfrm>
            <a:off x="3551487" y="5522380"/>
            <a:ext cx="5390145" cy="844747"/>
          </a:xfrm>
          <a:prstGeom prst="rect">
            <a:avLst/>
          </a:prstGeom>
          <a:ln>
            <a:solidFill>
              <a:srgbClr val="4472C4"/>
            </a:solidFill>
          </a:ln>
        </p:spPr>
      </p:pic>
      <p:sp>
        <p:nvSpPr>
          <p:cNvPr id="12" name="Content Placeholder 2">
            <a:extLst>
              <a:ext uri="{FF2B5EF4-FFF2-40B4-BE49-F238E27FC236}">
                <a16:creationId xmlns:a16="http://schemas.microsoft.com/office/drawing/2014/main" id="{148011BC-2EEB-3C12-1776-E22EDBC1FCCD}"/>
              </a:ext>
            </a:extLst>
          </p:cNvPr>
          <p:cNvSpPr txBox="1">
            <a:spLocks/>
          </p:cNvSpPr>
          <p:nvPr/>
        </p:nvSpPr>
        <p:spPr bwMode="auto">
          <a:xfrm>
            <a:off x="-5405" y="5523893"/>
            <a:ext cx="3720408" cy="6844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ea typeface="+mn-lt"/>
                <a:cs typeface="+mn-lt"/>
              </a:rPr>
              <a:t>Prior year reports will display as well:</a:t>
            </a:r>
            <a:endParaRPr lang="en-US" sz="2400" b="0" kern="0">
              <a:cs typeface="Arial"/>
            </a:endParaRPr>
          </a:p>
        </p:txBody>
      </p:sp>
      <p:pic>
        <p:nvPicPr>
          <p:cNvPr id="5" name="Picture 4" descr="A screenshot of a report&#10;&#10;AI-generated content may be incorrect.">
            <a:extLst>
              <a:ext uri="{FF2B5EF4-FFF2-40B4-BE49-F238E27FC236}">
                <a16:creationId xmlns:a16="http://schemas.microsoft.com/office/drawing/2014/main" id="{74E9F528-3AC5-89A6-9FA5-4E9780F5D4CE}"/>
              </a:ext>
            </a:extLst>
          </p:cNvPr>
          <p:cNvPicPr>
            <a:picLocks noChangeAspect="1"/>
          </p:cNvPicPr>
          <p:nvPr/>
        </p:nvPicPr>
        <p:blipFill>
          <a:blip r:embed="rId4"/>
          <a:srcRect t="5050" b="29255"/>
          <a:stretch/>
        </p:blipFill>
        <p:spPr>
          <a:xfrm>
            <a:off x="250969" y="2422974"/>
            <a:ext cx="8696513" cy="2846843"/>
          </a:xfrm>
          <a:prstGeom prst="rect">
            <a:avLst/>
          </a:prstGeom>
          <a:ln>
            <a:solidFill>
              <a:schemeClr val="accent6"/>
            </a:solidFill>
          </a:ln>
        </p:spPr>
      </p:pic>
      <p:sp>
        <p:nvSpPr>
          <p:cNvPr id="9" name="Rectangle: Rounded Corners 8">
            <a:extLst>
              <a:ext uri="{FF2B5EF4-FFF2-40B4-BE49-F238E27FC236}">
                <a16:creationId xmlns:a16="http://schemas.microsoft.com/office/drawing/2014/main" id="{D846C22B-05F7-67C3-8BDF-A7CE055BA6DE}"/>
              </a:ext>
            </a:extLst>
          </p:cNvPr>
          <p:cNvSpPr/>
          <p:nvPr/>
        </p:nvSpPr>
        <p:spPr>
          <a:xfrm>
            <a:off x="7466770" y="4778958"/>
            <a:ext cx="416445" cy="553440"/>
          </a:xfrm>
          <a:prstGeom prst="roundRect">
            <a:avLst/>
          </a:prstGeom>
          <a:noFill/>
          <a:ln>
            <a:solidFill>
              <a:srgbClr val="D1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604FD3-CC96-9EC0-3238-14375BEACB46}"/>
              </a:ext>
            </a:extLst>
          </p:cNvPr>
          <p:cNvSpPr/>
          <p:nvPr/>
        </p:nvSpPr>
        <p:spPr>
          <a:xfrm>
            <a:off x="2332386" y="4912418"/>
            <a:ext cx="195618" cy="1000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BD295D6-99A3-240C-C535-787FF03A333B}"/>
              </a:ext>
            </a:extLst>
          </p:cNvPr>
          <p:cNvSpPr/>
          <p:nvPr/>
        </p:nvSpPr>
        <p:spPr>
          <a:xfrm>
            <a:off x="2332386" y="4405176"/>
            <a:ext cx="195618" cy="1000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608A8E-72D2-3E65-145C-5BF295AE9D5D}"/>
              </a:ext>
            </a:extLst>
          </p:cNvPr>
          <p:cNvSpPr txBox="1"/>
          <p:nvPr/>
        </p:nvSpPr>
        <p:spPr>
          <a:xfrm>
            <a:off x="2497720" y="5010027"/>
            <a:ext cx="414452"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b="1">
                <a:latin typeface="Aptos"/>
                <a:cs typeface="Times New Roman"/>
              </a:rPr>
              <a:t>2026</a:t>
            </a:r>
            <a:endParaRPr lang="en-US" sz="600" b="1">
              <a:latin typeface="Aptos"/>
            </a:endParaRPr>
          </a:p>
        </p:txBody>
      </p:sp>
      <p:sp>
        <p:nvSpPr>
          <p:cNvPr id="6" name="TextBox 5">
            <a:extLst>
              <a:ext uri="{FF2B5EF4-FFF2-40B4-BE49-F238E27FC236}">
                <a16:creationId xmlns:a16="http://schemas.microsoft.com/office/drawing/2014/main" id="{34BE1561-F465-653D-252A-FD7AB0A11E11}"/>
              </a:ext>
            </a:extLst>
          </p:cNvPr>
          <p:cNvSpPr txBox="1"/>
          <p:nvPr/>
        </p:nvSpPr>
        <p:spPr>
          <a:xfrm>
            <a:off x="4673698" y="5010027"/>
            <a:ext cx="414452"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b="1">
                <a:solidFill>
                  <a:schemeClr val="tx2">
                    <a:lumMod val="65000"/>
                    <a:lumOff val="35000"/>
                  </a:schemeClr>
                </a:solidFill>
                <a:latin typeface="Aptos"/>
                <a:cs typeface="Times New Roman"/>
              </a:rPr>
              <a:t>2026</a:t>
            </a:r>
            <a:endParaRPr lang="en-US" sz="600" b="1">
              <a:solidFill>
                <a:schemeClr val="tx2">
                  <a:lumMod val="65000"/>
                  <a:lumOff val="35000"/>
                </a:schemeClr>
              </a:solidFill>
              <a:latin typeface="Aptos"/>
            </a:endParaRPr>
          </a:p>
        </p:txBody>
      </p:sp>
      <p:sp>
        <p:nvSpPr>
          <p:cNvPr id="11" name="TextBox 10">
            <a:extLst>
              <a:ext uri="{FF2B5EF4-FFF2-40B4-BE49-F238E27FC236}">
                <a16:creationId xmlns:a16="http://schemas.microsoft.com/office/drawing/2014/main" id="{5DD26164-AD69-FAED-C015-D4B2808B3B11}"/>
              </a:ext>
            </a:extLst>
          </p:cNvPr>
          <p:cNvSpPr txBox="1"/>
          <p:nvPr/>
        </p:nvSpPr>
        <p:spPr>
          <a:xfrm>
            <a:off x="5542520" y="4924567"/>
            <a:ext cx="799012" cy="21544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b="1">
                <a:solidFill>
                  <a:schemeClr val="tx2">
                    <a:lumMod val="65000"/>
                    <a:lumOff val="35000"/>
                  </a:schemeClr>
                </a:solidFill>
                <a:latin typeface="Aptos"/>
                <a:cs typeface="Times New Roman"/>
              </a:rPr>
              <a:t>4/30/2026</a:t>
            </a:r>
            <a:endParaRPr lang="en-US" sz="800" b="1">
              <a:solidFill>
                <a:schemeClr val="tx2">
                  <a:lumMod val="65000"/>
                  <a:lumOff val="35000"/>
                </a:schemeClr>
              </a:solidFill>
              <a:latin typeface="Aptos"/>
            </a:endParaRPr>
          </a:p>
        </p:txBody>
      </p:sp>
    </p:spTree>
    <p:extLst>
      <p:ext uri="{BB962C8B-B14F-4D97-AF65-F5344CB8AC3E}">
        <p14:creationId xmlns:p14="http://schemas.microsoft.com/office/powerpoint/2010/main" val="3502932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omputer&#10;&#10;AI-generated content may be incorrect.">
            <a:extLst>
              <a:ext uri="{FF2B5EF4-FFF2-40B4-BE49-F238E27FC236}">
                <a16:creationId xmlns:a16="http://schemas.microsoft.com/office/drawing/2014/main" id="{3F3F7218-48E6-9AD0-25C0-D24EAFD1C762}"/>
              </a:ext>
            </a:extLst>
          </p:cNvPr>
          <p:cNvPicPr>
            <a:picLocks noChangeAspect="1"/>
          </p:cNvPicPr>
          <p:nvPr/>
        </p:nvPicPr>
        <p:blipFill>
          <a:blip r:embed="rId3"/>
          <a:srcRect b="357"/>
          <a:stretch/>
        </p:blipFill>
        <p:spPr>
          <a:xfrm>
            <a:off x="387627" y="1723057"/>
            <a:ext cx="8603973" cy="4439618"/>
          </a:xfrm>
          <a:prstGeom prst="rect">
            <a:avLst/>
          </a:prstGeom>
          <a:ln>
            <a:solidFill>
              <a:schemeClr val="accent6"/>
            </a:solidFill>
          </a:ln>
        </p:spPr>
      </p:pic>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a:xfrm>
            <a:off x="0" y="973573"/>
            <a:ext cx="8991600" cy="534987"/>
          </a:xfrm>
        </p:spPr>
        <p:txBody>
          <a:bodyPr/>
          <a:lstStyle/>
          <a:p>
            <a:r>
              <a:rPr lang="en-US">
                <a:ea typeface="Verdana"/>
              </a:rPr>
              <a:t>Allocated Amount on Introduction Page</a:t>
            </a:r>
          </a:p>
        </p:txBody>
      </p:sp>
      <p:sp>
        <p:nvSpPr>
          <p:cNvPr id="7" name="TextBox 6">
            <a:extLst>
              <a:ext uri="{FF2B5EF4-FFF2-40B4-BE49-F238E27FC236}">
                <a16:creationId xmlns:a16="http://schemas.microsoft.com/office/drawing/2014/main" id="{3F91D18B-9313-41F4-92E9-7A43CBCF4EE2}"/>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21</a:t>
            </a:r>
          </a:p>
        </p:txBody>
      </p:sp>
      <p:sp>
        <p:nvSpPr>
          <p:cNvPr id="4" name="Content Placeholder 2">
            <a:extLst>
              <a:ext uri="{FF2B5EF4-FFF2-40B4-BE49-F238E27FC236}">
                <a16:creationId xmlns:a16="http://schemas.microsoft.com/office/drawing/2014/main" id="{8AEC5ED5-FC63-A1EB-0C1F-A3A0325DC4D4}"/>
              </a:ext>
            </a:extLst>
          </p:cNvPr>
          <p:cNvSpPr txBox="1">
            <a:spLocks/>
          </p:cNvSpPr>
          <p:nvPr/>
        </p:nvSpPr>
        <p:spPr bwMode="auto">
          <a:xfrm>
            <a:off x="5218435" y="2697003"/>
            <a:ext cx="2285315" cy="1462460"/>
          </a:xfrm>
          <a:prstGeom prst="rect">
            <a:avLst/>
          </a:prstGeom>
          <a:solidFill>
            <a:srgbClr val="FFCCFF"/>
          </a:solidFill>
          <a:ln w="19050">
            <a:solidFill>
              <a:srgbClr val="3366CC"/>
            </a:solid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marL="0" indent="0">
              <a:buNone/>
            </a:pPr>
            <a:r>
              <a:rPr lang="en-US" sz="1400" kern="0">
                <a:cs typeface="Arial"/>
              </a:rPr>
              <a:t>Tip:</a:t>
            </a:r>
            <a:r>
              <a:rPr lang="en-US" sz="1400" b="0" kern="0">
                <a:cs typeface="Arial"/>
              </a:rPr>
              <a:t> Write down the "Allocated Amount" - this is your township's full award and will be needed on future pages.</a:t>
            </a:r>
          </a:p>
          <a:p>
            <a:pPr marL="0" indent="0">
              <a:buNone/>
            </a:pPr>
            <a:r>
              <a:rPr lang="en-US" sz="1400" b="0" kern="0">
                <a:cs typeface="Arial"/>
              </a:rPr>
              <a:t>Click next to continue.</a:t>
            </a:r>
          </a:p>
        </p:txBody>
      </p:sp>
      <p:sp>
        <p:nvSpPr>
          <p:cNvPr id="9" name="Arrow: Bent 8">
            <a:extLst>
              <a:ext uri="{FF2B5EF4-FFF2-40B4-BE49-F238E27FC236}">
                <a16:creationId xmlns:a16="http://schemas.microsoft.com/office/drawing/2014/main" id="{A0943374-51C5-3DFD-EDB3-12231238D836}"/>
              </a:ext>
            </a:extLst>
          </p:cNvPr>
          <p:cNvSpPr/>
          <p:nvPr/>
        </p:nvSpPr>
        <p:spPr>
          <a:xfrm flipH="1">
            <a:off x="1483223" y="3340865"/>
            <a:ext cx="474637" cy="750051"/>
          </a:xfrm>
          <a:prstGeom prst="bentArrow">
            <a:avLst/>
          </a:prstGeom>
          <a:solidFill>
            <a:srgbClr val="FFCCFF"/>
          </a:solidFill>
          <a:ln>
            <a:solidFill>
              <a:srgbClr val="353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AF0FA81B-4145-0A35-575C-50DD9E8F969E}"/>
              </a:ext>
            </a:extLst>
          </p:cNvPr>
          <p:cNvSpPr txBox="1">
            <a:spLocks/>
          </p:cNvSpPr>
          <p:nvPr/>
        </p:nvSpPr>
        <p:spPr bwMode="auto">
          <a:xfrm>
            <a:off x="1397766" y="4188361"/>
            <a:ext cx="1771165" cy="1206852"/>
          </a:xfrm>
          <a:prstGeom prst="rect">
            <a:avLst/>
          </a:prstGeom>
          <a:solidFill>
            <a:srgbClr val="FFCCFF"/>
          </a:solidFill>
          <a:ln w="19050">
            <a:solidFill>
              <a:srgbClr val="3366CC"/>
            </a:solid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marL="0" indent="0">
              <a:buNone/>
            </a:pPr>
            <a:r>
              <a:rPr lang="en-US" sz="1400" kern="0">
                <a:cs typeface="Arial"/>
              </a:rPr>
              <a:t>Tip:</a:t>
            </a:r>
            <a:r>
              <a:rPr lang="en-US" sz="1400" b="0" kern="0">
                <a:cs typeface="Arial"/>
              </a:rPr>
              <a:t> Work your way down this sidebar or click Next at the bottom of the pages to proceed</a:t>
            </a:r>
            <a:endParaRPr lang="en-US"/>
          </a:p>
        </p:txBody>
      </p:sp>
      <p:sp>
        <p:nvSpPr>
          <p:cNvPr id="5" name="Arrow: Bent 4">
            <a:extLst>
              <a:ext uri="{FF2B5EF4-FFF2-40B4-BE49-F238E27FC236}">
                <a16:creationId xmlns:a16="http://schemas.microsoft.com/office/drawing/2014/main" id="{A25FB5B9-FEA0-3C6A-85EB-266F52A94D63}"/>
              </a:ext>
            </a:extLst>
          </p:cNvPr>
          <p:cNvSpPr/>
          <p:nvPr/>
        </p:nvSpPr>
        <p:spPr>
          <a:xfrm flipV="1">
            <a:off x="6251558" y="4235776"/>
            <a:ext cx="1241510" cy="673560"/>
          </a:xfrm>
          <a:prstGeom prst="bentArrow">
            <a:avLst/>
          </a:prstGeom>
          <a:solidFill>
            <a:srgbClr val="FFCCFF"/>
          </a:solidFill>
          <a:ln>
            <a:solidFill>
              <a:srgbClr val="353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9F08FC9D-51CA-9A05-F5C7-8839A453C20E}"/>
              </a:ext>
            </a:extLst>
          </p:cNvPr>
          <p:cNvSpPr/>
          <p:nvPr/>
        </p:nvSpPr>
        <p:spPr>
          <a:xfrm>
            <a:off x="7858897" y="2776151"/>
            <a:ext cx="177114" cy="1070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421E34F-1136-8A7C-5A9B-4229EC360AED}"/>
              </a:ext>
            </a:extLst>
          </p:cNvPr>
          <p:cNvSpPr txBox="1"/>
          <p:nvPr/>
        </p:nvSpPr>
        <p:spPr>
          <a:xfrm>
            <a:off x="7665308" y="4683210"/>
            <a:ext cx="840259" cy="215444"/>
          </a:xfrm>
          <a:prstGeom prst="rect">
            <a:avLst/>
          </a:prstGeom>
          <a:solidFill>
            <a:schemeClr val="bg1"/>
          </a:solidFill>
        </p:spPr>
        <p:txBody>
          <a:bodyPr wrap="square" rtlCol="0">
            <a:spAutoFit/>
          </a:bodyPr>
          <a:lstStyle/>
          <a:p>
            <a:r>
              <a:rPr lang="en-US" sz="800">
                <a:solidFill>
                  <a:schemeClr val="tx1">
                    <a:lumMod val="65000"/>
                    <a:lumOff val="35000"/>
                  </a:schemeClr>
                </a:solidFill>
                <a:latin typeface="+mn-lt"/>
              </a:rPr>
              <a:t>$25,000.00</a:t>
            </a:r>
          </a:p>
        </p:txBody>
      </p:sp>
      <p:sp>
        <p:nvSpPr>
          <p:cNvPr id="8" name="Rectangle 7">
            <a:extLst>
              <a:ext uri="{FF2B5EF4-FFF2-40B4-BE49-F238E27FC236}">
                <a16:creationId xmlns:a16="http://schemas.microsoft.com/office/drawing/2014/main" id="{B814EC75-726D-85A4-41D1-848C0FE484A7}"/>
              </a:ext>
            </a:extLst>
          </p:cNvPr>
          <p:cNvSpPr/>
          <p:nvPr/>
        </p:nvSpPr>
        <p:spPr>
          <a:xfrm>
            <a:off x="8598813" y="2779519"/>
            <a:ext cx="218613" cy="1145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5B50682-679B-FA34-DD1B-4D721844EE5E}"/>
              </a:ext>
            </a:extLst>
          </p:cNvPr>
          <p:cNvSpPr txBox="1"/>
          <p:nvPr/>
        </p:nvSpPr>
        <p:spPr>
          <a:xfrm>
            <a:off x="4673698" y="5010027"/>
            <a:ext cx="414452" cy="1846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b="1">
                <a:solidFill>
                  <a:schemeClr val="tx2">
                    <a:lumMod val="65000"/>
                    <a:lumOff val="35000"/>
                  </a:schemeClr>
                </a:solidFill>
                <a:latin typeface="Aptos"/>
                <a:cs typeface="Times New Roman"/>
              </a:rPr>
              <a:t>2026</a:t>
            </a:r>
            <a:endParaRPr lang="en-US" sz="600" b="1">
              <a:solidFill>
                <a:schemeClr val="tx2">
                  <a:lumMod val="65000"/>
                  <a:lumOff val="35000"/>
                </a:schemeClr>
              </a:solidFill>
              <a:latin typeface="Aptos"/>
            </a:endParaRPr>
          </a:p>
        </p:txBody>
      </p:sp>
      <p:sp>
        <p:nvSpPr>
          <p:cNvPr id="6" name="TextBox 5">
            <a:extLst>
              <a:ext uri="{FF2B5EF4-FFF2-40B4-BE49-F238E27FC236}">
                <a16:creationId xmlns:a16="http://schemas.microsoft.com/office/drawing/2014/main" id="{088D8DF3-8F39-7A4B-91B0-A84EF15F1D2D}"/>
              </a:ext>
            </a:extLst>
          </p:cNvPr>
          <p:cNvSpPr txBox="1"/>
          <p:nvPr/>
        </p:nvSpPr>
        <p:spPr>
          <a:xfrm>
            <a:off x="8515626" y="2738895"/>
            <a:ext cx="466876"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00">
                <a:latin typeface="Calibri"/>
                <a:ea typeface="Calibri"/>
                <a:cs typeface="Calibri"/>
              </a:rPr>
              <a:t>2026</a:t>
            </a:r>
          </a:p>
        </p:txBody>
      </p:sp>
      <p:sp>
        <p:nvSpPr>
          <p:cNvPr id="15" name="Rectangle 14">
            <a:extLst>
              <a:ext uri="{FF2B5EF4-FFF2-40B4-BE49-F238E27FC236}">
                <a16:creationId xmlns:a16="http://schemas.microsoft.com/office/drawing/2014/main" id="{41C8FFA3-1779-74BE-73A9-DD5BA1166971}"/>
              </a:ext>
            </a:extLst>
          </p:cNvPr>
          <p:cNvSpPr/>
          <p:nvPr/>
        </p:nvSpPr>
        <p:spPr>
          <a:xfrm>
            <a:off x="8264211" y="3500136"/>
            <a:ext cx="260565" cy="1127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9AE7418-01F1-9A3D-4CED-A7AE31B2BB53}"/>
              </a:ext>
            </a:extLst>
          </p:cNvPr>
          <p:cNvSpPr txBox="1"/>
          <p:nvPr/>
        </p:nvSpPr>
        <p:spPr>
          <a:xfrm>
            <a:off x="8160577" y="3460561"/>
            <a:ext cx="466876"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00">
                <a:latin typeface="Calibri"/>
                <a:ea typeface="Calibri"/>
                <a:cs typeface="Calibri"/>
              </a:rPr>
              <a:t>2026</a:t>
            </a:r>
          </a:p>
        </p:txBody>
      </p:sp>
      <p:sp>
        <p:nvSpPr>
          <p:cNvPr id="17" name="TextBox 16">
            <a:extLst>
              <a:ext uri="{FF2B5EF4-FFF2-40B4-BE49-F238E27FC236}">
                <a16:creationId xmlns:a16="http://schemas.microsoft.com/office/drawing/2014/main" id="{C0B905D4-E36E-FD39-216C-19FF098585EC}"/>
              </a:ext>
            </a:extLst>
          </p:cNvPr>
          <p:cNvSpPr txBox="1"/>
          <p:nvPr/>
        </p:nvSpPr>
        <p:spPr>
          <a:xfrm>
            <a:off x="7735170" y="3794654"/>
            <a:ext cx="602103" cy="20005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00">
                <a:latin typeface="Calibri"/>
                <a:ea typeface="Calibri"/>
                <a:cs typeface="Calibri"/>
              </a:rPr>
              <a:t>4/1/2026</a:t>
            </a:r>
          </a:p>
        </p:txBody>
      </p:sp>
      <p:sp>
        <p:nvSpPr>
          <p:cNvPr id="18" name="TextBox 17">
            <a:extLst>
              <a:ext uri="{FF2B5EF4-FFF2-40B4-BE49-F238E27FC236}">
                <a16:creationId xmlns:a16="http://schemas.microsoft.com/office/drawing/2014/main" id="{0B2957C2-E6B7-0353-A4B1-B9A9FA6DD240}"/>
              </a:ext>
            </a:extLst>
          </p:cNvPr>
          <p:cNvSpPr txBox="1"/>
          <p:nvPr/>
        </p:nvSpPr>
        <p:spPr>
          <a:xfrm>
            <a:off x="7734327" y="4092142"/>
            <a:ext cx="576942" cy="20005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700">
                <a:latin typeface="Calibri"/>
                <a:ea typeface="Calibri"/>
                <a:cs typeface="Calibri"/>
              </a:rPr>
              <a:t>3/31/2026</a:t>
            </a:r>
          </a:p>
        </p:txBody>
      </p:sp>
      <p:sp>
        <p:nvSpPr>
          <p:cNvPr id="20" name="Rectangle 19">
            <a:extLst>
              <a:ext uri="{FF2B5EF4-FFF2-40B4-BE49-F238E27FC236}">
                <a16:creationId xmlns:a16="http://schemas.microsoft.com/office/drawing/2014/main" id="{70B55228-FBC2-F1EE-954E-D74DD2D7DA48}"/>
              </a:ext>
            </a:extLst>
          </p:cNvPr>
          <p:cNvSpPr/>
          <p:nvPr/>
        </p:nvSpPr>
        <p:spPr>
          <a:xfrm>
            <a:off x="7701881" y="4376126"/>
            <a:ext cx="432313" cy="2073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2E8B605-7C48-7521-3930-8F2A49961AA0}"/>
              </a:ext>
            </a:extLst>
          </p:cNvPr>
          <p:cNvSpPr txBox="1"/>
          <p:nvPr/>
        </p:nvSpPr>
        <p:spPr>
          <a:xfrm>
            <a:off x="7703184" y="4376937"/>
            <a:ext cx="602103"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 b="1">
                <a:solidFill>
                  <a:schemeClr val="tx2">
                    <a:lumMod val="65000"/>
                    <a:lumOff val="35000"/>
                  </a:schemeClr>
                </a:solidFill>
                <a:latin typeface="Calibri"/>
                <a:ea typeface="Calibri"/>
                <a:cs typeface="Calibri"/>
              </a:rPr>
              <a:t>4/30/2026</a:t>
            </a:r>
          </a:p>
        </p:txBody>
      </p:sp>
    </p:spTree>
    <p:extLst>
      <p:ext uri="{BB962C8B-B14F-4D97-AF65-F5344CB8AC3E}">
        <p14:creationId xmlns:p14="http://schemas.microsoft.com/office/powerpoint/2010/main" val="4053131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a:xfrm>
            <a:off x="0" y="961352"/>
            <a:ext cx="8945523" cy="568283"/>
          </a:xfrm>
        </p:spPr>
        <p:txBody>
          <a:bodyPr/>
          <a:lstStyle/>
          <a:p>
            <a:r>
              <a:rPr lang="en-US" sz="2700">
                <a:ea typeface="Verdana"/>
              </a:rPr>
              <a:t>Recipient Profile Page</a:t>
            </a:r>
          </a:p>
        </p:txBody>
      </p:sp>
      <p:sp>
        <p:nvSpPr>
          <p:cNvPr id="7" name="Content Placeholder 2">
            <a:extLst>
              <a:ext uri="{FF2B5EF4-FFF2-40B4-BE49-F238E27FC236}">
                <a16:creationId xmlns:a16="http://schemas.microsoft.com/office/drawing/2014/main" id="{18723E1B-F1F9-37F4-CD64-6639698F5A7C}"/>
              </a:ext>
            </a:extLst>
          </p:cNvPr>
          <p:cNvSpPr txBox="1">
            <a:spLocks/>
          </p:cNvSpPr>
          <p:nvPr/>
        </p:nvSpPr>
        <p:spPr bwMode="auto">
          <a:xfrm>
            <a:off x="82629" y="1535040"/>
            <a:ext cx="8864211" cy="7632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ea typeface="+mn-lt"/>
                <a:cs typeface="+mn-lt"/>
              </a:rPr>
              <a:t>All of the information about your township should be pre-filled. Enter Fiscal Year End Date and then continue</a:t>
            </a:r>
            <a:endParaRPr lang="en-US" b="0" i="1">
              <a:cs typeface="Arial"/>
            </a:endParaRPr>
          </a:p>
        </p:txBody>
      </p:sp>
      <p:sp>
        <p:nvSpPr>
          <p:cNvPr id="8" name="TextBox 7">
            <a:extLst>
              <a:ext uri="{FF2B5EF4-FFF2-40B4-BE49-F238E27FC236}">
                <a16:creationId xmlns:a16="http://schemas.microsoft.com/office/drawing/2014/main" id="{70DB56A7-2818-434E-BBE8-00FEC4613472}"/>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22</a:t>
            </a:r>
          </a:p>
        </p:txBody>
      </p:sp>
      <p:pic>
        <p:nvPicPr>
          <p:cNvPr id="6" name="Picture 5" descr="A screenshot of a computer&#10;&#10;AI-generated content may be incorrect.">
            <a:extLst>
              <a:ext uri="{FF2B5EF4-FFF2-40B4-BE49-F238E27FC236}">
                <a16:creationId xmlns:a16="http://schemas.microsoft.com/office/drawing/2014/main" id="{EF207038-79D8-365D-1C3C-23E44B260EB9}"/>
              </a:ext>
            </a:extLst>
          </p:cNvPr>
          <p:cNvPicPr>
            <a:picLocks noChangeAspect="1"/>
          </p:cNvPicPr>
          <p:nvPr/>
        </p:nvPicPr>
        <p:blipFill>
          <a:blip r:embed="rId3"/>
          <a:srcRect l="15942" t="14933" r="13874" b="36361"/>
          <a:stretch/>
        </p:blipFill>
        <p:spPr>
          <a:xfrm>
            <a:off x="3338321" y="2466858"/>
            <a:ext cx="5583609" cy="3496363"/>
          </a:xfrm>
          <a:prstGeom prst="rect">
            <a:avLst/>
          </a:prstGeom>
          <a:ln>
            <a:solidFill>
              <a:schemeClr val="accent6"/>
            </a:solidFill>
          </a:ln>
        </p:spPr>
      </p:pic>
      <p:sp>
        <p:nvSpPr>
          <p:cNvPr id="5" name="Rectangle: Rounded Corners 4">
            <a:extLst>
              <a:ext uri="{FF2B5EF4-FFF2-40B4-BE49-F238E27FC236}">
                <a16:creationId xmlns:a16="http://schemas.microsoft.com/office/drawing/2014/main" id="{8D44CFC2-3E9F-4712-4D1B-122DAF97819B}"/>
              </a:ext>
            </a:extLst>
          </p:cNvPr>
          <p:cNvSpPr/>
          <p:nvPr/>
        </p:nvSpPr>
        <p:spPr>
          <a:xfrm flipH="1">
            <a:off x="3419296" y="4695769"/>
            <a:ext cx="2901369" cy="391965"/>
          </a:xfrm>
          <a:prstGeom prst="roundRect">
            <a:avLst/>
          </a:prstGeom>
          <a:noFill/>
          <a:ln>
            <a:solidFill>
              <a:srgbClr val="D1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51616-B39E-D7E6-8685-A3F3EA4EE171}"/>
              </a:ext>
            </a:extLst>
          </p:cNvPr>
          <p:cNvSpPr/>
          <p:nvPr/>
        </p:nvSpPr>
        <p:spPr>
          <a:xfrm>
            <a:off x="4616989" y="4847999"/>
            <a:ext cx="782139" cy="882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9357EC9-77E0-3A14-03E7-7BF9689988E7}"/>
              </a:ext>
            </a:extLst>
          </p:cNvPr>
          <p:cNvSpPr txBox="1"/>
          <p:nvPr/>
        </p:nvSpPr>
        <p:spPr>
          <a:xfrm>
            <a:off x="4550082" y="4784490"/>
            <a:ext cx="1337657" cy="215444"/>
          </a:xfrm>
          <a:prstGeom prst="rect">
            <a:avLst/>
          </a:prstGeom>
          <a:noFill/>
        </p:spPr>
        <p:txBody>
          <a:bodyPr wrap="square" lIns="91440" tIns="45720" rIns="91440" bIns="45720" rtlCol="0" anchor="t">
            <a:spAutoFit/>
          </a:bodyPr>
          <a:lstStyle/>
          <a:p>
            <a:r>
              <a:rPr lang="en-US" sz="800">
                <a:solidFill>
                  <a:schemeClr val="tx1">
                    <a:lumMod val="65000"/>
                    <a:lumOff val="35000"/>
                  </a:schemeClr>
                </a:solidFill>
                <a:latin typeface="+mn-lt"/>
              </a:rPr>
              <a:t>December 31, 2025</a:t>
            </a:r>
          </a:p>
        </p:txBody>
      </p:sp>
      <p:sp>
        <p:nvSpPr>
          <p:cNvPr id="11" name="TextBox 10">
            <a:extLst>
              <a:ext uri="{FF2B5EF4-FFF2-40B4-BE49-F238E27FC236}">
                <a16:creationId xmlns:a16="http://schemas.microsoft.com/office/drawing/2014/main" id="{50B13DC7-A80D-FBF5-03DF-5B8373E5EC3B}"/>
              </a:ext>
            </a:extLst>
          </p:cNvPr>
          <p:cNvSpPr txBox="1"/>
          <p:nvPr/>
        </p:nvSpPr>
        <p:spPr>
          <a:xfrm>
            <a:off x="4483688" y="3351386"/>
            <a:ext cx="1357049" cy="338554"/>
          </a:xfrm>
          <a:prstGeom prst="rect">
            <a:avLst/>
          </a:prstGeom>
          <a:solidFill>
            <a:srgbClr val="E0EEFD"/>
          </a:solidFill>
        </p:spPr>
        <p:txBody>
          <a:bodyPr wrap="square" rtlCol="0">
            <a:spAutoFit/>
          </a:bodyPr>
          <a:lstStyle/>
          <a:p>
            <a:r>
              <a:rPr lang="en-US" sz="800">
                <a:solidFill>
                  <a:schemeClr val="tx1">
                    <a:lumMod val="65000"/>
                    <a:lumOff val="35000"/>
                  </a:schemeClr>
                </a:solidFill>
                <a:latin typeface="+mn-lt"/>
              </a:rPr>
              <a:t>Great Township, Liberty County</a:t>
            </a:r>
          </a:p>
        </p:txBody>
      </p:sp>
      <p:sp>
        <p:nvSpPr>
          <p:cNvPr id="12" name="TextBox 11">
            <a:extLst>
              <a:ext uri="{FF2B5EF4-FFF2-40B4-BE49-F238E27FC236}">
                <a16:creationId xmlns:a16="http://schemas.microsoft.com/office/drawing/2014/main" id="{BC35A273-3AC6-DA37-B1EC-54F9AE31E733}"/>
              </a:ext>
            </a:extLst>
          </p:cNvPr>
          <p:cNvSpPr txBox="1"/>
          <p:nvPr/>
        </p:nvSpPr>
        <p:spPr>
          <a:xfrm>
            <a:off x="4483688" y="2743155"/>
            <a:ext cx="1357049" cy="215444"/>
          </a:xfrm>
          <a:prstGeom prst="rect">
            <a:avLst/>
          </a:prstGeom>
          <a:solidFill>
            <a:srgbClr val="E0EEFD"/>
          </a:solidFill>
        </p:spPr>
        <p:txBody>
          <a:bodyPr wrap="square" rtlCol="0">
            <a:spAutoFit/>
          </a:bodyPr>
          <a:lstStyle/>
          <a:p>
            <a:r>
              <a:rPr lang="en-US" sz="800">
                <a:solidFill>
                  <a:schemeClr val="tx1">
                    <a:lumMod val="65000"/>
                    <a:lumOff val="35000"/>
                  </a:schemeClr>
                </a:solidFill>
                <a:latin typeface="+mn-lt"/>
              </a:rPr>
              <a:t>ABCDEFG12345</a:t>
            </a:r>
          </a:p>
        </p:txBody>
      </p:sp>
      <p:sp>
        <p:nvSpPr>
          <p:cNvPr id="13" name="TextBox 12">
            <a:extLst>
              <a:ext uri="{FF2B5EF4-FFF2-40B4-BE49-F238E27FC236}">
                <a16:creationId xmlns:a16="http://schemas.microsoft.com/office/drawing/2014/main" id="{E9464A61-46E9-8BD8-7EC0-4B4898C636B7}"/>
              </a:ext>
            </a:extLst>
          </p:cNvPr>
          <p:cNvSpPr txBox="1"/>
          <p:nvPr/>
        </p:nvSpPr>
        <p:spPr>
          <a:xfrm>
            <a:off x="4475692" y="3015879"/>
            <a:ext cx="1357049" cy="215444"/>
          </a:xfrm>
          <a:prstGeom prst="rect">
            <a:avLst/>
          </a:prstGeom>
          <a:solidFill>
            <a:srgbClr val="E0EEFD"/>
          </a:solidFill>
        </p:spPr>
        <p:txBody>
          <a:bodyPr wrap="square" rtlCol="0">
            <a:spAutoFit/>
          </a:bodyPr>
          <a:lstStyle/>
          <a:p>
            <a:r>
              <a:rPr lang="en-US" sz="800">
                <a:solidFill>
                  <a:schemeClr val="tx1">
                    <a:lumMod val="65000"/>
                    <a:lumOff val="35000"/>
                  </a:schemeClr>
                </a:solidFill>
                <a:latin typeface="+mn-lt"/>
              </a:rPr>
              <a:t>123456789</a:t>
            </a:r>
          </a:p>
        </p:txBody>
      </p:sp>
      <p:sp>
        <p:nvSpPr>
          <p:cNvPr id="14" name="TextBox 13">
            <a:extLst>
              <a:ext uri="{FF2B5EF4-FFF2-40B4-BE49-F238E27FC236}">
                <a16:creationId xmlns:a16="http://schemas.microsoft.com/office/drawing/2014/main" id="{72060476-E0B1-D4EA-053E-783FF0E25518}"/>
              </a:ext>
            </a:extLst>
          </p:cNvPr>
          <p:cNvSpPr txBox="1"/>
          <p:nvPr/>
        </p:nvSpPr>
        <p:spPr>
          <a:xfrm>
            <a:off x="7684042" y="3017725"/>
            <a:ext cx="1067263" cy="215444"/>
          </a:xfrm>
          <a:prstGeom prst="rect">
            <a:avLst/>
          </a:prstGeom>
          <a:solidFill>
            <a:srgbClr val="E0EEFD"/>
          </a:solidFill>
        </p:spPr>
        <p:txBody>
          <a:bodyPr wrap="square" rtlCol="0">
            <a:spAutoFit/>
          </a:bodyPr>
          <a:lstStyle/>
          <a:p>
            <a:r>
              <a:rPr lang="en-US" sz="800">
                <a:solidFill>
                  <a:schemeClr val="tx1">
                    <a:lumMod val="65000"/>
                    <a:lumOff val="35000"/>
                  </a:schemeClr>
                </a:solidFill>
                <a:latin typeface="+mn-lt"/>
              </a:rPr>
              <a:t>123 Main St.</a:t>
            </a:r>
          </a:p>
        </p:txBody>
      </p:sp>
      <p:sp>
        <p:nvSpPr>
          <p:cNvPr id="15" name="TextBox 14">
            <a:extLst>
              <a:ext uri="{FF2B5EF4-FFF2-40B4-BE49-F238E27FC236}">
                <a16:creationId xmlns:a16="http://schemas.microsoft.com/office/drawing/2014/main" id="{2DB62A6E-1225-FBBF-1FEC-5315623283BA}"/>
              </a:ext>
            </a:extLst>
          </p:cNvPr>
          <p:cNvSpPr txBox="1"/>
          <p:nvPr/>
        </p:nvSpPr>
        <p:spPr>
          <a:xfrm>
            <a:off x="7684041" y="4007807"/>
            <a:ext cx="1067263" cy="215444"/>
          </a:xfrm>
          <a:prstGeom prst="rect">
            <a:avLst/>
          </a:prstGeom>
          <a:solidFill>
            <a:srgbClr val="E0EEFD"/>
          </a:solidFill>
        </p:spPr>
        <p:txBody>
          <a:bodyPr wrap="square" rtlCol="0">
            <a:spAutoFit/>
          </a:bodyPr>
          <a:lstStyle/>
          <a:p>
            <a:r>
              <a:rPr lang="en-US" sz="800">
                <a:solidFill>
                  <a:schemeClr val="tx1">
                    <a:lumMod val="65000"/>
                    <a:lumOff val="35000"/>
                  </a:schemeClr>
                </a:solidFill>
                <a:latin typeface="+mn-lt"/>
              </a:rPr>
              <a:t>Great</a:t>
            </a:r>
          </a:p>
        </p:txBody>
      </p:sp>
      <p:sp>
        <p:nvSpPr>
          <p:cNvPr id="16" name="TextBox 15">
            <a:extLst>
              <a:ext uri="{FF2B5EF4-FFF2-40B4-BE49-F238E27FC236}">
                <a16:creationId xmlns:a16="http://schemas.microsoft.com/office/drawing/2014/main" id="{5000F6AF-37B6-162A-57B3-F52D2F2E38EA}"/>
              </a:ext>
            </a:extLst>
          </p:cNvPr>
          <p:cNvSpPr txBox="1"/>
          <p:nvPr/>
        </p:nvSpPr>
        <p:spPr>
          <a:xfrm>
            <a:off x="7684039" y="4636994"/>
            <a:ext cx="1067263" cy="215444"/>
          </a:xfrm>
          <a:prstGeom prst="rect">
            <a:avLst/>
          </a:prstGeom>
          <a:solidFill>
            <a:srgbClr val="E0EEFD"/>
          </a:solidFill>
        </p:spPr>
        <p:txBody>
          <a:bodyPr wrap="square" rtlCol="0">
            <a:spAutoFit/>
          </a:bodyPr>
          <a:lstStyle/>
          <a:p>
            <a:r>
              <a:rPr lang="en-US" sz="800">
                <a:solidFill>
                  <a:schemeClr val="tx1">
                    <a:lumMod val="65000"/>
                    <a:lumOff val="35000"/>
                  </a:schemeClr>
                </a:solidFill>
                <a:latin typeface="+mn-lt"/>
              </a:rPr>
              <a:t>12345</a:t>
            </a:r>
          </a:p>
        </p:txBody>
      </p:sp>
      <p:sp>
        <p:nvSpPr>
          <p:cNvPr id="17" name="TextBox 16">
            <a:extLst>
              <a:ext uri="{FF2B5EF4-FFF2-40B4-BE49-F238E27FC236}">
                <a16:creationId xmlns:a16="http://schemas.microsoft.com/office/drawing/2014/main" id="{3CE5E0DB-82CC-0D71-A326-13DD6473D618}"/>
              </a:ext>
            </a:extLst>
          </p:cNvPr>
          <p:cNvSpPr txBox="1"/>
          <p:nvPr/>
        </p:nvSpPr>
        <p:spPr>
          <a:xfrm>
            <a:off x="7684039" y="4937024"/>
            <a:ext cx="1067263" cy="215444"/>
          </a:xfrm>
          <a:prstGeom prst="rect">
            <a:avLst/>
          </a:prstGeom>
          <a:solidFill>
            <a:srgbClr val="E0EEFD"/>
          </a:solidFill>
        </p:spPr>
        <p:txBody>
          <a:bodyPr wrap="square" rtlCol="0">
            <a:spAutoFit/>
          </a:bodyPr>
          <a:lstStyle/>
          <a:p>
            <a:r>
              <a:rPr lang="en-US" sz="800">
                <a:solidFill>
                  <a:schemeClr val="tx1">
                    <a:lumMod val="65000"/>
                    <a:lumOff val="35000"/>
                  </a:schemeClr>
                </a:solidFill>
                <a:latin typeface="+mn-lt"/>
              </a:rPr>
              <a:t>0000</a:t>
            </a:r>
          </a:p>
        </p:txBody>
      </p:sp>
      <p:sp>
        <p:nvSpPr>
          <p:cNvPr id="3" name="TextBox 2">
            <a:extLst>
              <a:ext uri="{FF2B5EF4-FFF2-40B4-BE49-F238E27FC236}">
                <a16:creationId xmlns:a16="http://schemas.microsoft.com/office/drawing/2014/main" id="{85C4B951-2B68-3CCE-0C69-40231A09C174}"/>
              </a:ext>
            </a:extLst>
          </p:cNvPr>
          <p:cNvSpPr txBox="1"/>
          <p:nvPr/>
        </p:nvSpPr>
        <p:spPr>
          <a:xfrm>
            <a:off x="7727169" y="2710664"/>
            <a:ext cx="840052" cy="221672"/>
          </a:xfrm>
          <a:prstGeom prst="rect">
            <a:avLst/>
          </a:prstGeom>
          <a:solidFill>
            <a:srgbClr val="E0EEFD"/>
          </a:solidFill>
        </p:spPr>
        <p:txBody>
          <a:bodyPr wrap="square" lIns="91440" tIns="45720" rIns="91440" bIns="45720" rtlCol="0" anchor="t">
            <a:spAutoFit/>
          </a:bodyPr>
          <a:lstStyle/>
          <a:p>
            <a:r>
              <a:rPr lang="en-US" sz="800">
                <a:solidFill>
                  <a:schemeClr val="tx1">
                    <a:lumMod val="65000"/>
                    <a:lumOff val="35000"/>
                  </a:schemeClr>
                </a:solidFill>
                <a:latin typeface="+mn-lt"/>
              </a:rPr>
              <a:t>987654</a:t>
            </a:r>
          </a:p>
        </p:txBody>
      </p:sp>
      <p:sp>
        <p:nvSpPr>
          <p:cNvPr id="18" name="Content Placeholder 2">
            <a:extLst>
              <a:ext uri="{FF2B5EF4-FFF2-40B4-BE49-F238E27FC236}">
                <a16:creationId xmlns:a16="http://schemas.microsoft.com/office/drawing/2014/main" id="{D230FC37-08CA-46E1-6DA2-B0BEC2DDEF5B}"/>
              </a:ext>
            </a:extLst>
          </p:cNvPr>
          <p:cNvSpPr txBox="1">
            <a:spLocks/>
          </p:cNvSpPr>
          <p:nvPr/>
        </p:nvSpPr>
        <p:spPr bwMode="auto">
          <a:xfrm>
            <a:off x="243614" y="2468759"/>
            <a:ext cx="2950661" cy="37468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marL="342900" indent="-342900">
              <a:spcBef>
                <a:spcPts val="0"/>
              </a:spcBef>
              <a:spcAft>
                <a:spcPts val="0"/>
              </a:spcAft>
              <a:buFont typeface="Calibri" pitchFamily="2" charset="2"/>
              <a:buChar char="-"/>
            </a:pPr>
            <a:r>
              <a:rPr lang="en-US" sz="2000" b="0" kern="0">
                <a:ea typeface="+mn-lt"/>
                <a:cs typeface="+mn-lt"/>
              </a:rPr>
              <a:t>If this field is not working, continue on and come back to this page later </a:t>
            </a:r>
            <a:r>
              <a:rPr lang="en-US" sz="2000" b="0" i="1" kern="0">
                <a:ea typeface="+mn-lt"/>
                <a:cs typeface="+mn-lt"/>
              </a:rPr>
              <a:t>(you may need to try submitting the report and receive an error to have this page refresh)</a:t>
            </a:r>
            <a:endParaRPr lang="en-US" sz="2000" b="0" i="1" kern="0">
              <a:cs typeface="Arial"/>
            </a:endParaRPr>
          </a:p>
        </p:txBody>
      </p:sp>
    </p:spTree>
    <p:extLst>
      <p:ext uri="{BB962C8B-B14F-4D97-AF65-F5344CB8AC3E}">
        <p14:creationId xmlns:p14="http://schemas.microsoft.com/office/powerpoint/2010/main" val="863073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EE098-682D-6CCA-7467-152B166F1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46C4ED-3423-13DE-EBB6-C0E250409918}"/>
              </a:ext>
            </a:extLst>
          </p:cNvPr>
          <p:cNvSpPr>
            <a:spLocks noGrp="1"/>
          </p:cNvSpPr>
          <p:nvPr>
            <p:ph type="title"/>
          </p:nvPr>
        </p:nvSpPr>
        <p:spPr>
          <a:xfrm>
            <a:off x="0" y="961352"/>
            <a:ext cx="5353238" cy="534987"/>
          </a:xfrm>
        </p:spPr>
        <p:txBody>
          <a:bodyPr/>
          <a:lstStyle/>
          <a:p>
            <a:r>
              <a:rPr lang="en-US" sz="2700">
                <a:ea typeface="Verdana"/>
              </a:rPr>
              <a:t>Recipient Profile Page</a:t>
            </a:r>
          </a:p>
        </p:txBody>
      </p:sp>
      <p:sp>
        <p:nvSpPr>
          <p:cNvPr id="7" name="Content Placeholder 2">
            <a:extLst>
              <a:ext uri="{FF2B5EF4-FFF2-40B4-BE49-F238E27FC236}">
                <a16:creationId xmlns:a16="http://schemas.microsoft.com/office/drawing/2014/main" id="{5BC69015-44AF-090D-8EF5-869EC54C35E4}"/>
              </a:ext>
            </a:extLst>
          </p:cNvPr>
          <p:cNvSpPr txBox="1">
            <a:spLocks/>
          </p:cNvSpPr>
          <p:nvPr/>
        </p:nvSpPr>
        <p:spPr bwMode="auto">
          <a:xfrm>
            <a:off x="-2829" y="1597049"/>
            <a:ext cx="9155950" cy="13428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ea typeface="+mn-lt"/>
                <a:cs typeface="+mn-lt"/>
              </a:rPr>
              <a:t>Confirm registration in SAM.gov</a:t>
            </a:r>
            <a:endParaRPr lang="en-US"/>
          </a:p>
          <a:p>
            <a:r>
              <a:rPr lang="en-US" sz="2400" b="0" kern="0">
                <a:ea typeface="+mn-lt"/>
                <a:cs typeface="+mn-lt"/>
              </a:rPr>
              <a:t>Verify Points of Contact are accurate </a:t>
            </a:r>
            <a:r>
              <a:rPr lang="en-US" sz="2400" b="0" i="1" kern="0">
                <a:ea typeface="+mn-lt"/>
                <a:cs typeface="+mn-lt"/>
              </a:rPr>
              <a:t>(remember, you cannot make changes to contacts on this page)</a:t>
            </a:r>
            <a:endParaRPr lang="en-US" sz="2400" b="0" kern="0">
              <a:ea typeface="+mn-lt"/>
              <a:cs typeface="+mn-lt"/>
            </a:endParaRPr>
          </a:p>
        </p:txBody>
      </p:sp>
      <p:sp>
        <p:nvSpPr>
          <p:cNvPr id="8" name="TextBox 7">
            <a:extLst>
              <a:ext uri="{FF2B5EF4-FFF2-40B4-BE49-F238E27FC236}">
                <a16:creationId xmlns:a16="http://schemas.microsoft.com/office/drawing/2014/main" id="{4F65D766-A1F5-5242-29AA-32133E8C8447}"/>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23</a:t>
            </a:r>
          </a:p>
        </p:txBody>
      </p:sp>
      <p:pic>
        <p:nvPicPr>
          <p:cNvPr id="19" name="Picture 18" descr="A screenshot of a computer&#10;&#10;AI-generated content may be incorrect.">
            <a:extLst>
              <a:ext uri="{FF2B5EF4-FFF2-40B4-BE49-F238E27FC236}">
                <a16:creationId xmlns:a16="http://schemas.microsoft.com/office/drawing/2014/main" id="{31B12E99-012A-10F1-FE9E-460041F1E8A4}"/>
              </a:ext>
            </a:extLst>
          </p:cNvPr>
          <p:cNvPicPr>
            <a:picLocks noChangeAspect="1"/>
          </p:cNvPicPr>
          <p:nvPr/>
        </p:nvPicPr>
        <p:blipFill>
          <a:blip r:embed="rId3"/>
          <a:srcRect l="4166" t="23795" r="9265" b="16640"/>
          <a:stretch/>
        </p:blipFill>
        <p:spPr>
          <a:xfrm>
            <a:off x="1303064" y="3125242"/>
            <a:ext cx="6832136" cy="3206365"/>
          </a:xfrm>
          <a:prstGeom prst="rect">
            <a:avLst/>
          </a:prstGeom>
          <a:ln>
            <a:solidFill>
              <a:schemeClr val="accent6"/>
            </a:solidFill>
          </a:ln>
        </p:spPr>
      </p:pic>
      <p:sp>
        <p:nvSpPr>
          <p:cNvPr id="4" name="Rectangle: Rounded Corners 3">
            <a:extLst>
              <a:ext uri="{FF2B5EF4-FFF2-40B4-BE49-F238E27FC236}">
                <a16:creationId xmlns:a16="http://schemas.microsoft.com/office/drawing/2014/main" id="{D98943C7-680A-3E25-2A5D-FE49ABA832AD}"/>
              </a:ext>
            </a:extLst>
          </p:cNvPr>
          <p:cNvSpPr/>
          <p:nvPr/>
        </p:nvSpPr>
        <p:spPr>
          <a:xfrm flipH="1">
            <a:off x="1204730" y="3675714"/>
            <a:ext cx="2231929" cy="961208"/>
          </a:xfrm>
          <a:prstGeom prst="roundRect">
            <a:avLst/>
          </a:prstGeom>
          <a:noFill/>
          <a:ln>
            <a:solidFill>
              <a:srgbClr val="D1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4143C6F-2CC0-CE3D-0A63-1994A730AA6C}"/>
              </a:ext>
            </a:extLst>
          </p:cNvPr>
          <p:cNvSpPr/>
          <p:nvPr/>
        </p:nvSpPr>
        <p:spPr>
          <a:xfrm>
            <a:off x="1813439" y="5656952"/>
            <a:ext cx="4284179" cy="1054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FB2F894-8B86-2670-6CCE-5F1BE7E5F0A2}"/>
              </a:ext>
            </a:extLst>
          </p:cNvPr>
          <p:cNvSpPr/>
          <p:nvPr/>
        </p:nvSpPr>
        <p:spPr>
          <a:xfrm flipH="1">
            <a:off x="1099760" y="6027639"/>
            <a:ext cx="2037566" cy="370372"/>
          </a:xfrm>
          <a:prstGeom prst="roundRect">
            <a:avLst/>
          </a:prstGeom>
          <a:noFill/>
          <a:ln>
            <a:solidFill>
              <a:srgbClr val="D1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911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project overview&#10;&#10;AI-generated content may be incorrect.">
            <a:extLst>
              <a:ext uri="{FF2B5EF4-FFF2-40B4-BE49-F238E27FC236}">
                <a16:creationId xmlns:a16="http://schemas.microsoft.com/office/drawing/2014/main" id="{890B376B-A5BE-CCD5-9073-5DF18FC6EE4C}"/>
              </a:ext>
            </a:extLst>
          </p:cNvPr>
          <p:cNvPicPr>
            <a:picLocks noChangeAspect="1"/>
          </p:cNvPicPr>
          <p:nvPr/>
        </p:nvPicPr>
        <p:blipFill>
          <a:blip r:embed="rId3"/>
          <a:srcRect b="25590"/>
          <a:stretch/>
        </p:blipFill>
        <p:spPr>
          <a:xfrm>
            <a:off x="228599" y="1551505"/>
            <a:ext cx="8686802" cy="4780260"/>
          </a:xfrm>
          <a:prstGeom prst="rect">
            <a:avLst/>
          </a:prstGeom>
          <a:ln>
            <a:solidFill>
              <a:schemeClr val="accent6"/>
            </a:solidFill>
          </a:ln>
        </p:spPr>
      </p:pic>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a:xfrm>
            <a:off x="0" y="961728"/>
            <a:ext cx="8991600" cy="534987"/>
          </a:xfrm>
        </p:spPr>
        <p:txBody>
          <a:bodyPr/>
          <a:lstStyle/>
          <a:p>
            <a:r>
              <a:rPr lang="en-US">
                <a:ea typeface="Verdana"/>
              </a:rPr>
              <a:t>Project Overview Page</a:t>
            </a:r>
            <a:endParaRPr lang="en-US"/>
          </a:p>
        </p:txBody>
      </p:sp>
      <p:sp>
        <p:nvSpPr>
          <p:cNvPr id="6" name="TextBox 5">
            <a:extLst>
              <a:ext uri="{FF2B5EF4-FFF2-40B4-BE49-F238E27FC236}">
                <a16:creationId xmlns:a16="http://schemas.microsoft.com/office/drawing/2014/main" id="{782C8FE3-1DBB-44E2-BC22-03A202E67300}"/>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24</a:t>
            </a:r>
          </a:p>
        </p:txBody>
      </p:sp>
      <p:sp>
        <p:nvSpPr>
          <p:cNvPr id="4" name="Content Placeholder 2">
            <a:extLst>
              <a:ext uri="{FF2B5EF4-FFF2-40B4-BE49-F238E27FC236}">
                <a16:creationId xmlns:a16="http://schemas.microsoft.com/office/drawing/2014/main" id="{CFCE9908-720B-25BD-5079-7DB008BD6C04}"/>
              </a:ext>
            </a:extLst>
          </p:cNvPr>
          <p:cNvSpPr txBox="1">
            <a:spLocks/>
          </p:cNvSpPr>
          <p:nvPr/>
        </p:nvSpPr>
        <p:spPr bwMode="auto">
          <a:xfrm>
            <a:off x="6659708" y="2934818"/>
            <a:ext cx="1762115" cy="799642"/>
          </a:xfrm>
          <a:prstGeom prst="rect">
            <a:avLst/>
          </a:prstGeom>
          <a:solidFill>
            <a:srgbClr val="FFCCFF"/>
          </a:solidFill>
          <a:ln w="19050">
            <a:solidFill>
              <a:srgbClr val="3366CC"/>
            </a:solid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marL="0" indent="0">
              <a:buNone/>
            </a:pPr>
            <a:r>
              <a:rPr lang="en-US" sz="1400" b="0" kern="0">
                <a:cs typeface="Arial"/>
              </a:rPr>
              <a:t>Scroll down to find previously entered projects</a:t>
            </a:r>
          </a:p>
        </p:txBody>
      </p:sp>
      <p:sp>
        <p:nvSpPr>
          <p:cNvPr id="5" name="Arrow: Right 4">
            <a:extLst>
              <a:ext uri="{FF2B5EF4-FFF2-40B4-BE49-F238E27FC236}">
                <a16:creationId xmlns:a16="http://schemas.microsoft.com/office/drawing/2014/main" id="{01407961-D2FA-D876-A9FD-B260BB836725}"/>
              </a:ext>
            </a:extLst>
          </p:cNvPr>
          <p:cNvSpPr/>
          <p:nvPr/>
        </p:nvSpPr>
        <p:spPr>
          <a:xfrm rot="5400000">
            <a:off x="6842537" y="4473853"/>
            <a:ext cx="1407589" cy="343152"/>
          </a:xfrm>
          <a:prstGeom prst="rightArrow">
            <a:avLst/>
          </a:prstGeom>
          <a:solidFill>
            <a:srgbClr val="FFCCFF"/>
          </a:solidFill>
          <a:ln>
            <a:solidFill>
              <a:srgbClr val="353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41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11D6-A7F8-37D2-7393-5ABA060D73F7}"/>
              </a:ext>
            </a:extLst>
          </p:cNvPr>
          <p:cNvSpPr>
            <a:spLocks noGrp="1"/>
          </p:cNvSpPr>
          <p:nvPr>
            <p:ph type="title"/>
          </p:nvPr>
        </p:nvSpPr>
        <p:spPr>
          <a:xfrm>
            <a:off x="914400" y="982387"/>
            <a:ext cx="8077200" cy="534987"/>
          </a:xfrm>
        </p:spPr>
        <p:txBody>
          <a:bodyPr/>
          <a:lstStyle/>
          <a:p>
            <a:r>
              <a:rPr lang="en-US"/>
              <a:t>Tip: What to have on hand for projects</a:t>
            </a:r>
          </a:p>
        </p:txBody>
      </p:sp>
      <p:sp>
        <p:nvSpPr>
          <p:cNvPr id="3" name="Content Placeholder 2">
            <a:extLst>
              <a:ext uri="{FF2B5EF4-FFF2-40B4-BE49-F238E27FC236}">
                <a16:creationId xmlns:a16="http://schemas.microsoft.com/office/drawing/2014/main" id="{410F9A69-9088-28A8-400D-397C15E79C2C}"/>
              </a:ext>
            </a:extLst>
          </p:cNvPr>
          <p:cNvSpPr>
            <a:spLocks noGrp="1"/>
          </p:cNvSpPr>
          <p:nvPr>
            <p:ph idx="1"/>
          </p:nvPr>
        </p:nvSpPr>
        <p:spPr>
          <a:xfrm>
            <a:off x="89452" y="1896787"/>
            <a:ext cx="8902148" cy="4504013"/>
          </a:xfrm>
        </p:spPr>
        <p:txBody>
          <a:bodyPr/>
          <a:lstStyle/>
          <a:p>
            <a:r>
              <a:rPr lang="en-US"/>
              <a:t>Full allocated award amount</a:t>
            </a:r>
          </a:p>
          <a:p>
            <a:r>
              <a:rPr lang="en-US"/>
              <a:t>Information on ARP activity including dollar amounts, descriptions, and timeframes</a:t>
            </a:r>
            <a:endParaRPr lang="en-US">
              <a:cs typeface="Arial"/>
            </a:endParaRPr>
          </a:p>
          <a:p>
            <a:pPr lvl="1"/>
            <a:r>
              <a:rPr lang="en-US"/>
              <a:t>“Cumulative” – total obligations and expenses since you received the ARP funds</a:t>
            </a:r>
          </a:p>
          <a:p>
            <a:pPr lvl="1"/>
            <a:r>
              <a:rPr lang="en-US"/>
              <a:t>“Current Period” – obligations and expenses ONLY between April 1, 2025 - March 31, 2026</a:t>
            </a:r>
          </a:p>
          <a:p>
            <a:endParaRPr lang="en-US"/>
          </a:p>
        </p:txBody>
      </p:sp>
      <p:pic>
        <p:nvPicPr>
          <p:cNvPr id="12" name="Graphic 11" descr="Marketing with solid fill">
            <a:extLst>
              <a:ext uri="{FF2B5EF4-FFF2-40B4-BE49-F238E27FC236}">
                <a16:creationId xmlns:a16="http://schemas.microsoft.com/office/drawing/2014/main" id="{867B0A95-DD07-8D67-CFAF-B12AB81804D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9452" y="950120"/>
            <a:ext cx="914400" cy="914400"/>
          </a:xfrm>
          <a:prstGeom prst="rect">
            <a:avLst/>
          </a:prstGeom>
        </p:spPr>
      </p:pic>
      <p:sp>
        <p:nvSpPr>
          <p:cNvPr id="13" name="TextBox 12">
            <a:extLst>
              <a:ext uri="{FF2B5EF4-FFF2-40B4-BE49-F238E27FC236}">
                <a16:creationId xmlns:a16="http://schemas.microsoft.com/office/drawing/2014/main" id="{731F0D7C-B629-1642-0F19-5E6DA5823A6F}"/>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25</a:t>
            </a:r>
          </a:p>
        </p:txBody>
      </p:sp>
    </p:spTree>
    <p:extLst>
      <p:ext uri="{BB962C8B-B14F-4D97-AF65-F5344CB8AC3E}">
        <p14:creationId xmlns:p14="http://schemas.microsoft.com/office/powerpoint/2010/main" val="1214143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28899-F026-9623-B40D-81D628F88080}"/>
              </a:ext>
            </a:extLst>
          </p:cNvPr>
          <p:cNvSpPr>
            <a:spLocks noGrp="1"/>
          </p:cNvSpPr>
          <p:nvPr>
            <p:ph type="title"/>
          </p:nvPr>
        </p:nvSpPr>
        <p:spPr/>
        <p:txBody>
          <a:bodyPr/>
          <a:lstStyle/>
          <a:p>
            <a:r>
              <a:rPr lang="en-US">
                <a:ea typeface="Verdana"/>
              </a:rPr>
              <a:t>Two Scenarios in Project Overview</a:t>
            </a:r>
            <a:endParaRPr lang="en-US"/>
          </a:p>
        </p:txBody>
      </p:sp>
      <p:sp>
        <p:nvSpPr>
          <p:cNvPr id="3" name="Content Placeholder 2">
            <a:extLst>
              <a:ext uri="{FF2B5EF4-FFF2-40B4-BE49-F238E27FC236}">
                <a16:creationId xmlns:a16="http://schemas.microsoft.com/office/drawing/2014/main" id="{FDE93047-0467-6F7C-894A-AF7E8BAD02BD}"/>
              </a:ext>
            </a:extLst>
          </p:cNvPr>
          <p:cNvSpPr>
            <a:spLocks noGrp="1"/>
          </p:cNvSpPr>
          <p:nvPr>
            <p:ph idx="1"/>
          </p:nvPr>
        </p:nvSpPr>
        <p:spPr>
          <a:xfrm>
            <a:off x="199311" y="1855968"/>
            <a:ext cx="8964817" cy="4544832"/>
          </a:xfrm>
        </p:spPr>
        <p:txBody>
          <a:bodyPr/>
          <a:lstStyle/>
          <a:p>
            <a:r>
              <a:rPr lang="en-US">
                <a:cs typeface="Arial"/>
              </a:rPr>
              <a:t>Scenario 1:</a:t>
            </a:r>
            <a:r>
              <a:rPr lang="en-US" b="0">
                <a:cs typeface="Arial"/>
              </a:rPr>
              <a:t> Your township already spent and reported all funds as project under Revenue Replacement in a prior reporting year</a:t>
            </a:r>
          </a:p>
          <a:p>
            <a:r>
              <a:rPr lang="en-US">
                <a:cs typeface="Arial"/>
              </a:rPr>
              <a:t>Scenario 2:</a:t>
            </a:r>
            <a:r>
              <a:rPr lang="en-US" b="0">
                <a:cs typeface="Arial"/>
              </a:rPr>
              <a:t> Your township has a project entered, but had not spent all award funds until this reporting period</a:t>
            </a:r>
          </a:p>
        </p:txBody>
      </p:sp>
      <p:sp>
        <p:nvSpPr>
          <p:cNvPr id="4" name="TextBox 3">
            <a:extLst>
              <a:ext uri="{FF2B5EF4-FFF2-40B4-BE49-F238E27FC236}">
                <a16:creationId xmlns:a16="http://schemas.microsoft.com/office/drawing/2014/main" id="{296EA198-D240-BE02-E59B-F0D57EEDCC4A}"/>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26</a:t>
            </a:r>
          </a:p>
        </p:txBody>
      </p:sp>
    </p:spTree>
    <p:extLst>
      <p:ext uri="{BB962C8B-B14F-4D97-AF65-F5344CB8AC3E}">
        <p14:creationId xmlns:p14="http://schemas.microsoft.com/office/powerpoint/2010/main" val="237527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a:xfrm>
            <a:off x="0" y="987266"/>
            <a:ext cx="8991600" cy="534987"/>
          </a:xfrm>
        </p:spPr>
        <p:txBody>
          <a:bodyPr/>
          <a:lstStyle/>
          <a:p>
            <a:r>
              <a:rPr lang="en-US">
                <a:ea typeface="Verdana"/>
              </a:rPr>
              <a:t>Scenario 1: All Funds Spent and Reported</a:t>
            </a:r>
            <a:endParaRPr lang="en-US"/>
          </a:p>
        </p:txBody>
      </p:sp>
      <p:sp>
        <p:nvSpPr>
          <p:cNvPr id="6" name="TextBox 5">
            <a:extLst>
              <a:ext uri="{FF2B5EF4-FFF2-40B4-BE49-F238E27FC236}">
                <a16:creationId xmlns:a16="http://schemas.microsoft.com/office/drawing/2014/main" id="{259EE06C-3BA7-4621-BC59-2410A260EBD1}"/>
              </a:ext>
            </a:extLst>
          </p:cNvPr>
          <p:cNvSpPr txBox="1"/>
          <p:nvPr/>
        </p:nvSpPr>
        <p:spPr>
          <a:xfrm>
            <a:off x="8547316"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27</a:t>
            </a:r>
          </a:p>
        </p:txBody>
      </p:sp>
      <p:sp>
        <p:nvSpPr>
          <p:cNvPr id="5" name="Content Placeholder 2">
            <a:extLst>
              <a:ext uri="{FF2B5EF4-FFF2-40B4-BE49-F238E27FC236}">
                <a16:creationId xmlns:a16="http://schemas.microsoft.com/office/drawing/2014/main" id="{A066D876-6079-ECCB-384C-BB00C82702E9}"/>
              </a:ext>
            </a:extLst>
          </p:cNvPr>
          <p:cNvSpPr txBox="1">
            <a:spLocks/>
          </p:cNvSpPr>
          <p:nvPr/>
        </p:nvSpPr>
        <p:spPr bwMode="auto">
          <a:xfrm>
            <a:off x="0" y="1591519"/>
            <a:ext cx="9144000" cy="1185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000" b="0" kern="0">
                <a:ea typeface="+mn-lt"/>
                <a:cs typeface="+mn-lt"/>
              </a:rPr>
              <a:t>Chose “Yes” to note a revenue replacement project has been created</a:t>
            </a:r>
          </a:p>
          <a:p>
            <a:r>
              <a:rPr lang="en-US" sz="2000" b="0" kern="0">
                <a:ea typeface="+mn-lt"/>
                <a:cs typeface="+mn-lt"/>
              </a:rPr>
              <a:t>To update a project added in a prior year, click the yellow pencil under Project Status to begin</a:t>
            </a:r>
            <a:endParaRPr lang="en-US" sz="2000">
              <a:ea typeface="+mn-lt"/>
              <a:cs typeface="+mn-lt"/>
            </a:endParaRPr>
          </a:p>
        </p:txBody>
      </p:sp>
      <p:pic>
        <p:nvPicPr>
          <p:cNvPr id="3" name="Picture 2">
            <a:extLst>
              <a:ext uri="{FF2B5EF4-FFF2-40B4-BE49-F238E27FC236}">
                <a16:creationId xmlns:a16="http://schemas.microsoft.com/office/drawing/2014/main" id="{002B5C80-7FF0-E26E-80FA-41410E3BC4E2}"/>
              </a:ext>
            </a:extLst>
          </p:cNvPr>
          <p:cNvPicPr>
            <a:picLocks noChangeAspect="1"/>
          </p:cNvPicPr>
          <p:nvPr/>
        </p:nvPicPr>
        <p:blipFill rotWithShape="1">
          <a:blip r:embed="rId3"/>
          <a:srcRect l="2284" t="4378" r="1637" b="8835"/>
          <a:stretch/>
        </p:blipFill>
        <p:spPr>
          <a:xfrm>
            <a:off x="850569" y="2716136"/>
            <a:ext cx="7652687" cy="3691243"/>
          </a:xfrm>
          <a:prstGeom prst="rect">
            <a:avLst/>
          </a:prstGeom>
          <a:ln w="12700">
            <a:solidFill>
              <a:srgbClr val="3366CC"/>
            </a:solidFill>
          </a:ln>
        </p:spPr>
      </p:pic>
      <p:sp>
        <p:nvSpPr>
          <p:cNvPr id="11" name="Rectangle: Rounded Corners 10">
            <a:extLst>
              <a:ext uri="{FF2B5EF4-FFF2-40B4-BE49-F238E27FC236}">
                <a16:creationId xmlns:a16="http://schemas.microsoft.com/office/drawing/2014/main" id="{7779B2C8-0894-6E81-ED4E-0A40CC738480}"/>
              </a:ext>
            </a:extLst>
          </p:cNvPr>
          <p:cNvSpPr/>
          <p:nvPr/>
        </p:nvSpPr>
        <p:spPr>
          <a:xfrm>
            <a:off x="5669943" y="5344208"/>
            <a:ext cx="778689" cy="10512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46EE26A-7670-EDBA-5C6A-3D8B412945B7}"/>
              </a:ext>
            </a:extLst>
          </p:cNvPr>
          <p:cNvPicPr>
            <a:picLocks noChangeAspect="1"/>
          </p:cNvPicPr>
          <p:nvPr/>
        </p:nvPicPr>
        <p:blipFill>
          <a:blip r:embed="rId4"/>
          <a:stretch>
            <a:fillRect/>
          </a:stretch>
        </p:blipFill>
        <p:spPr>
          <a:xfrm>
            <a:off x="5913581" y="5984977"/>
            <a:ext cx="357672" cy="284991"/>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35A792D0-4379-4718-CBDE-F85603FFF056}"/>
              </a:ext>
            </a:extLst>
          </p:cNvPr>
          <p:cNvPicPr>
            <a:picLocks noChangeAspect="1"/>
          </p:cNvPicPr>
          <p:nvPr/>
        </p:nvPicPr>
        <p:blipFill>
          <a:blip r:embed="rId5"/>
          <a:srcRect l="1923" t="34087" r="20032" b="57735"/>
          <a:stretch/>
        </p:blipFill>
        <p:spPr>
          <a:xfrm>
            <a:off x="905786" y="4351269"/>
            <a:ext cx="6562584" cy="493833"/>
          </a:xfrm>
          <a:prstGeom prst="rect">
            <a:avLst/>
          </a:prstGeom>
        </p:spPr>
      </p:pic>
      <p:pic>
        <p:nvPicPr>
          <p:cNvPr id="8" name="Picture 7" descr="A screenshot of a computer&#10;&#10;AI-generated content may be incorrect.">
            <a:extLst>
              <a:ext uri="{FF2B5EF4-FFF2-40B4-BE49-F238E27FC236}">
                <a16:creationId xmlns:a16="http://schemas.microsoft.com/office/drawing/2014/main" id="{9BAD7DAF-38FE-1C77-4815-F5F1FBD4710B}"/>
              </a:ext>
            </a:extLst>
          </p:cNvPr>
          <p:cNvPicPr>
            <a:picLocks noChangeAspect="1"/>
          </p:cNvPicPr>
          <p:nvPr/>
        </p:nvPicPr>
        <p:blipFill>
          <a:blip r:embed="rId5"/>
          <a:srcRect l="2724" t="60387" r="80770" b="26248"/>
          <a:stretch/>
        </p:blipFill>
        <p:spPr>
          <a:xfrm>
            <a:off x="929309" y="4751692"/>
            <a:ext cx="1176544" cy="699172"/>
          </a:xfrm>
          <a:prstGeom prst="rect">
            <a:avLst/>
          </a:prstGeom>
        </p:spPr>
      </p:pic>
      <p:sp>
        <p:nvSpPr>
          <p:cNvPr id="9" name="Rectangle: Rounded Corners 8">
            <a:extLst>
              <a:ext uri="{FF2B5EF4-FFF2-40B4-BE49-F238E27FC236}">
                <a16:creationId xmlns:a16="http://schemas.microsoft.com/office/drawing/2014/main" id="{59844804-B21B-8FA6-6466-1774FE2EBA1E}"/>
              </a:ext>
            </a:extLst>
          </p:cNvPr>
          <p:cNvSpPr/>
          <p:nvPr/>
        </p:nvSpPr>
        <p:spPr>
          <a:xfrm>
            <a:off x="925028" y="4351269"/>
            <a:ext cx="5994539" cy="4938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187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A3C2E-F5F9-91F0-FA23-34F28FA3DC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E3DE3-8D36-B031-5972-103740D735FE}"/>
              </a:ext>
            </a:extLst>
          </p:cNvPr>
          <p:cNvSpPr>
            <a:spLocks noGrp="1"/>
          </p:cNvSpPr>
          <p:nvPr>
            <p:ph type="title"/>
          </p:nvPr>
        </p:nvSpPr>
        <p:spPr>
          <a:xfrm>
            <a:off x="0" y="937783"/>
            <a:ext cx="8991600" cy="534987"/>
          </a:xfrm>
        </p:spPr>
        <p:txBody>
          <a:bodyPr/>
          <a:lstStyle/>
          <a:p>
            <a:r>
              <a:rPr lang="en-US">
                <a:ea typeface="Verdana"/>
              </a:rPr>
              <a:t>Scenario 1: Update Current Period Activity</a:t>
            </a:r>
          </a:p>
        </p:txBody>
      </p:sp>
      <p:sp>
        <p:nvSpPr>
          <p:cNvPr id="7" name="TextBox 6">
            <a:extLst>
              <a:ext uri="{FF2B5EF4-FFF2-40B4-BE49-F238E27FC236}">
                <a16:creationId xmlns:a16="http://schemas.microsoft.com/office/drawing/2014/main" id="{5305EC70-E622-91B7-39BE-CF01527168D6}"/>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28</a:t>
            </a:r>
          </a:p>
        </p:txBody>
      </p:sp>
      <p:pic>
        <p:nvPicPr>
          <p:cNvPr id="10" name="Picture 11">
            <a:extLst>
              <a:ext uri="{FF2B5EF4-FFF2-40B4-BE49-F238E27FC236}">
                <a16:creationId xmlns:a16="http://schemas.microsoft.com/office/drawing/2014/main" id="{49616102-8B87-6931-9361-885BCF9C1C64}"/>
              </a:ext>
            </a:extLst>
          </p:cNvPr>
          <p:cNvPicPr>
            <a:picLocks noChangeAspect="1"/>
          </p:cNvPicPr>
          <p:nvPr/>
        </p:nvPicPr>
        <p:blipFill>
          <a:blip r:embed="rId3"/>
          <a:stretch>
            <a:fillRect/>
          </a:stretch>
        </p:blipFill>
        <p:spPr>
          <a:xfrm>
            <a:off x="4540470" y="4093121"/>
            <a:ext cx="4162095" cy="187672"/>
          </a:xfrm>
          <a:prstGeom prst="rect">
            <a:avLst/>
          </a:prstGeom>
        </p:spPr>
      </p:pic>
      <p:pic>
        <p:nvPicPr>
          <p:cNvPr id="12" name="Picture 12" descr="Graphical user interface, text, application, email&#10;&#10;Description automatically generated">
            <a:extLst>
              <a:ext uri="{FF2B5EF4-FFF2-40B4-BE49-F238E27FC236}">
                <a16:creationId xmlns:a16="http://schemas.microsoft.com/office/drawing/2014/main" id="{8E5B0558-ABCB-2114-EC6F-9E3060006E99}"/>
              </a:ext>
            </a:extLst>
          </p:cNvPr>
          <p:cNvPicPr>
            <a:picLocks noChangeAspect="1"/>
          </p:cNvPicPr>
          <p:nvPr/>
        </p:nvPicPr>
        <p:blipFill>
          <a:blip r:embed="rId4"/>
          <a:srcRect l="609" t="14044" r="364" b="-576"/>
          <a:stretch>
            <a:fillRect/>
          </a:stretch>
        </p:blipFill>
        <p:spPr>
          <a:xfrm>
            <a:off x="392399" y="2527005"/>
            <a:ext cx="8422223" cy="3807161"/>
          </a:xfrm>
          <a:prstGeom prst="rect">
            <a:avLst/>
          </a:prstGeom>
          <a:ln>
            <a:solidFill>
              <a:srgbClr val="4472C4"/>
            </a:solidFill>
          </a:ln>
        </p:spPr>
      </p:pic>
      <p:pic>
        <p:nvPicPr>
          <p:cNvPr id="11" name="Picture 10">
            <a:extLst>
              <a:ext uri="{FF2B5EF4-FFF2-40B4-BE49-F238E27FC236}">
                <a16:creationId xmlns:a16="http://schemas.microsoft.com/office/drawing/2014/main" id="{B8C0D093-9DA7-8DBC-D1AF-B1460A8E5D68}"/>
              </a:ext>
            </a:extLst>
          </p:cNvPr>
          <p:cNvPicPr>
            <a:picLocks noChangeAspect="1"/>
          </p:cNvPicPr>
          <p:nvPr/>
        </p:nvPicPr>
        <p:blipFill>
          <a:blip r:embed="rId5"/>
          <a:stretch>
            <a:fillRect/>
          </a:stretch>
        </p:blipFill>
        <p:spPr>
          <a:xfrm>
            <a:off x="4574276" y="4096322"/>
            <a:ext cx="4229100" cy="200025"/>
          </a:xfrm>
          <a:prstGeom prst="rect">
            <a:avLst/>
          </a:prstGeom>
        </p:spPr>
      </p:pic>
      <p:sp>
        <p:nvSpPr>
          <p:cNvPr id="8" name="Rectangle: Rounded Corners 7">
            <a:extLst>
              <a:ext uri="{FF2B5EF4-FFF2-40B4-BE49-F238E27FC236}">
                <a16:creationId xmlns:a16="http://schemas.microsoft.com/office/drawing/2014/main" id="{9FA13FDD-FD37-ECF8-02B6-5FAAFACCC516}"/>
              </a:ext>
            </a:extLst>
          </p:cNvPr>
          <p:cNvSpPr/>
          <p:nvPr/>
        </p:nvSpPr>
        <p:spPr>
          <a:xfrm>
            <a:off x="4535569" y="3840480"/>
            <a:ext cx="4382949" cy="6289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47CF06-EB0B-EB0E-18CC-C136592E9EF8}"/>
              </a:ext>
            </a:extLst>
          </p:cNvPr>
          <p:cNvSpPr txBox="1">
            <a:spLocks/>
          </p:cNvSpPr>
          <p:nvPr/>
        </p:nvSpPr>
        <p:spPr bwMode="auto">
          <a:xfrm>
            <a:off x="2289543" y="1610694"/>
            <a:ext cx="6709641" cy="16738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000" b="0" kern="0">
                <a:ea typeface="+mn-lt"/>
                <a:cs typeface="+mn-lt"/>
              </a:rPr>
              <a:t>If all funds were already reported and spent, as seen in the Cumulative boxes, update the Current Period boxes to $0 </a:t>
            </a:r>
            <a:endParaRPr lang="en-US" sz="2000" b="0" kern="0" dirty="0">
              <a:ea typeface="+mn-lt"/>
              <a:cs typeface="+mn-lt"/>
            </a:endParaRPr>
          </a:p>
          <a:p>
            <a:r>
              <a:rPr lang="en-US" sz="2000" b="0" kern="0" dirty="0">
                <a:ea typeface="+mn-lt"/>
                <a:cs typeface="+mn-lt"/>
              </a:rPr>
              <a:t>Make any additional updates to required fields as needed </a:t>
            </a:r>
            <a:r>
              <a:rPr lang="en-US" sz="2000" b="0" i="1" kern="0" dirty="0">
                <a:ea typeface="+mn-lt"/>
                <a:cs typeface="+mn-lt"/>
              </a:rPr>
              <a:t>(description, project start and end date)</a:t>
            </a:r>
            <a:endParaRPr lang="en-US" sz="2000" i="1">
              <a:ea typeface="+mn-lt"/>
              <a:cs typeface="+mn-lt"/>
            </a:endParaRPr>
          </a:p>
        </p:txBody>
      </p:sp>
      <p:pic>
        <p:nvPicPr>
          <p:cNvPr id="6" name="Picture 5" descr="A screenshot of a computer&#10;&#10;AI-generated content may be incorrect.">
            <a:extLst>
              <a:ext uri="{FF2B5EF4-FFF2-40B4-BE49-F238E27FC236}">
                <a16:creationId xmlns:a16="http://schemas.microsoft.com/office/drawing/2014/main" id="{790108C1-0F9F-7283-8747-595E660A6DFF}"/>
              </a:ext>
            </a:extLst>
          </p:cNvPr>
          <p:cNvPicPr>
            <a:picLocks noChangeAspect="1"/>
          </p:cNvPicPr>
          <p:nvPr/>
        </p:nvPicPr>
        <p:blipFill>
          <a:blip r:embed="rId6"/>
          <a:srcRect r="-1807" b="2130"/>
          <a:stretch/>
        </p:blipFill>
        <p:spPr>
          <a:xfrm>
            <a:off x="391222" y="5136190"/>
            <a:ext cx="4260450" cy="972541"/>
          </a:xfrm>
          <a:prstGeom prst="rect">
            <a:avLst/>
          </a:prstGeom>
        </p:spPr>
      </p:pic>
      <p:sp>
        <p:nvSpPr>
          <p:cNvPr id="4" name="TextBox 3">
            <a:extLst>
              <a:ext uri="{FF2B5EF4-FFF2-40B4-BE49-F238E27FC236}">
                <a16:creationId xmlns:a16="http://schemas.microsoft.com/office/drawing/2014/main" id="{BD37E857-56DB-9108-7F57-BDB03D4EA699}"/>
              </a:ext>
            </a:extLst>
          </p:cNvPr>
          <p:cNvSpPr txBox="1"/>
          <p:nvPr/>
        </p:nvSpPr>
        <p:spPr>
          <a:xfrm>
            <a:off x="461238" y="5737427"/>
            <a:ext cx="4077245" cy="369332"/>
          </a:xfrm>
          <a:prstGeom prst="rect">
            <a:avLst/>
          </a:prstGeom>
          <a:solidFill>
            <a:schemeClr val="bg1"/>
          </a:solidFill>
        </p:spPr>
        <p:txBody>
          <a:bodyPr wrap="square" rtlCol="0">
            <a:spAutoFit/>
          </a:bodyPr>
          <a:lstStyle/>
          <a:p>
            <a:r>
              <a:rPr lang="en-US" sz="900">
                <a:effectLst/>
                <a:latin typeface="Aptos" panose="020B0004020202020204" pitchFamily="34" charset="0"/>
                <a:ea typeface="Aptos" panose="020B0004020202020204" pitchFamily="34" charset="0"/>
                <a:cs typeface="Aptos" panose="020B0004020202020204" pitchFamily="34" charset="0"/>
              </a:rPr>
              <a:t>$15,000 was spent on maintenance of township roads, including tree trimming, patching potholes, to make a smoother and safer public road for our residents</a:t>
            </a:r>
            <a:endParaRPr lang="en-US" sz="900">
              <a:solidFill>
                <a:srgbClr val="FF0000"/>
              </a:solidFill>
              <a:latin typeface="Verdana" panose="020B0604030504040204" pitchFamily="34" charset="0"/>
              <a:ea typeface="Verdana" panose="020B0604030504040204" pitchFamily="34" charset="0"/>
            </a:endParaRPr>
          </a:p>
        </p:txBody>
      </p:sp>
      <p:sp>
        <p:nvSpPr>
          <p:cNvPr id="5" name="Rectangle: Rounded Corners 4">
            <a:extLst>
              <a:ext uri="{FF2B5EF4-FFF2-40B4-BE49-F238E27FC236}">
                <a16:creationId xmlns:a16="http://schemas.microsoft.com/office/drawing/2014/main" id="{28A743CD-2438-3C10-12B5-31382A53EF4E}"/>
              </a:ext>
            </a:extLst>
          </p:cNvPr>
          <p:cNvSpPr/>
          <p:nvPr/>
        </p:nvSpPr>
        <p:spPr>
          <a:xfrm>
            <a:off x="148441" y="4646357"/>
            <a:ext cx="4750613" cy="168317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9E69A3D-C1AD-EA5C-E138-9BAEA91BEC98}"/>
              </a:ext>
            </a:extLst>
          </p:cNvPr>
          <p:cNvSpPr txBox="1"/>
          <p:nvPr/>
        </p:nvSpPr>
        <p:spPr>
          <a:xfrm>
            <a:off x="457245" y="5270051"/>
            <a:ext cx="76075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a:latin typeface="Calibri"/>
                <a:ea typeface="Calibri"/>
                <a:cs typeface="Times New Roman"/>
              </a:rPr>
              <a:t>01/01/23</a:t>
            </a:r>
          </a:p>
        </p:txBody>
      </p:sp>
      <p:sp>
        <p:nvSpPr>
          <p:cNvPr id="15" name="TextBox 14">
            <a:extLst>
              <a:ext uri="{FF2B5EF4-FFF2-40B4-BE49-F238E27FC236}">
                <a16:creationId xmlns:a16="http://schemas.microsoft.com/office/drawing/2014/main" id="{C723DC83-185D-71A4-AB3E-DEE3CD9BEE35}"/>
              </a:ext>
            </a:extLst>
          </p:cNvPr>
          <p:cNvSpPr txBox="1"/>
          <p:nvPr/>
        </p:nvSpPr>
        <p:spPr>
          <a:xfrm>
            <a:off x="2515673" y="5270052"/>
            <a:ext cx="1354075"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a:latin typeface="Calibri"/>
                <a:ea typeface="Calibri"/>
                <a:cs typeface="Times New Roman"/>
              </a:rPr>
              <a:t>12/31/24</a:t>
            </a:r>
          </a:p>
        </p:txBody>
      </p:sp>
      <p:pic>
        <p:nvPicPr>
          <p:cNvPr id="13" name="Picture 12">
            <a:extLst>
              <a:ext uri="{FF2B5EF4-FFF2-40B4-BE49-F238E27FC236}">
                <a16:creationId xmlns:a16="http://schemas.microsoft.com/office/drawing/2014/main" id="{F0135F7E-FC1E-189A-EFED-91A55202B1A0}"/>
              </a:ext>
            </a:extLst>
          </p:cNvPr>
          <p:cNvPicPr>
            <a:picLocks noChangeAspect="1"/>
          </p:cNvPicPr>
          <p:nvPr/>
        </p:nvPicPr>
        <p:blipFill>
          <a:blip r:embed="rId7"/>
          <a:srcRect l="2944" t="25074" r="2253" b="12886"/>
          <a:stretch/>
        </p:blipFill>
        <p:spPr>
          <a:xfrm>
            <a:off x="7134321" y="6029579"/>
            <a:ext cx="1669055" cy="236161"/>
          </a:xfrm>
          <a:prstGeom prst="rect">
            <a:avLst/>
          </a:prstGeom>
        </p:spPr>
      </p:pic>
    </p:spTree>
    <p:extLst>
      <p:ext uri="{BB962C8B-B14F-4D97-AF65-F5344CB8AC3E}">
        <p14:creationId xmlns:p14="http://schemas.microsoft.com/office/powerpoint/2010/main" val="299632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p:txBody>
          <a:bodyPr/>
          <a:lstStyle/>
          <a:p>
            <a:r>
              <a:rPr lang="en-US">
                <a:ea typeface="Verdana"/>
              </a:rPr>
              <a:t>Agenda</a:t>
            </a:r>
            <a:endParaRPr lang="en-US"/>
          </a:p>
        </p:txBody>
      </p:sp>
      <p:sp>
        <p:nvSpPr>
          <p:cNvPr id="3" name="Content Placeholder 2">
            <a:extLst>
              <a:ext uri="{FF2B5EF4-FFF2-40B4-BE49-F238E27FC236}">
                <a16:creationId xmlns:a16="http://schemas.microsoft.com/office/drawing/2014/main" id="{71186CDB-2A38-42B9-8AE9-9F47D82E7478}"/>
              </a:ext>
            </a:extLst>
          </p:cNvPr>
          <p:cNvSpPr>
            <a:spLocks noGrp="1"/>
          </p:cNvSpPr>
          <p:nvPr>
            <p:ph idx="1"/>
          </p:nvPr>
        </p:nvSpPr>
        <p:spPr>
          <a:xfrm>
            <a:off x="-1971" y="1709709"/>
            <a:ext cx="9143122" cy="4691091"/>
          </a:xfrm>
        </p:spPr>
        <p:txBody>
          <a:bodyPr/>
          <a:lstStyle/>
          <a:p>
            <a:r>
              <a:rPr lang="en-US" sz="2700">
                <a:cs typeface="Arial"/>
              </a:rPr>
              <a:t>Brief recap of ARPA/SLFRF</a:t>
            </a:r>
          </a:p>
          <a:p>
            <a:r>
              <a:rPr lang="en-US" sz="2700">
                <a:cs typeface="Arial"/>
              </a:rPr>
              <a:t>Accessing Treasury's Portal</a:t>
            </a:r>
          </a:p>
          <a:p>
            <a:r>
              <a:rPr lang="en-US" sz="2700">
                <a:cs typeface="Arial"/>
              </a:rPr>
              <a:t>Filing the Project and Expenditure Report</a:t>
            </a:r>
          </a:p>
          <a:p>
            <a:pPr lvl="1"/>
            <a:r>
              <a:rPr lang="en-US" sz="2400">
                <a:cs typeface="Arial"/>
              </a:rPr>
              <a:t>If you'd like to follow along and complete your report, log into </a:t>
            </a:r>
            <a:r>
              <a:rPr lang="en-US" sz="2400" u="sng">
                <a:cs typeface="Arial"/>
              </a:rPr>
              <a:t>portal.treasury.gov/compliance</a:t>
            </a:r>
            <a:endParaRPr lang="en-US" sz="2400">
              <a:cs typeface="Arial"/>
            </a:endParaRPr>
          </a:p>
          <a:p>
            <a:pPr lvl="1"/>
            <a:r>
              <a:rPr lang="en-US" sz="2400">
                <a:cs typeface="Arial"/>
              </a:rPr>
              <a:t>Recommendations and Troubleshooting</a:t>
            </a:r>
          </a:p>
          <a:p>
            <a:r>
              <a:rPr lang="en-US" sz="2700">
                <a:cs typeface="Arial"/>
              </a:rPr>
              <a:t>Compliance Overview</a:t>
            </a:r>
            <a:endParaRPr lang="en-US"/>
          </a:p>
          <a:p>
            <a:r>
              <a:rPr lang="en-US" sz="2700">
                <a:cs typeface="Arial"/>
              </a:rPr>
              <a:t>Filing the Closeout Report</a:t>
            </a:r>
          </a:p>
          <a:p>
            <a:r>
              <a:rPr lang="en-US" sz="2700">
                <a:cs typeface="Arial"/>
              </a:rPr>
              <a:t>Questions</a:t>
            </a:r>
          </a:p>
        </p:txBody>
      </p:sp>
      <p:sp>
        <p:nvSpPr>
          <p:cNvPr id="4" name="TextBox 3">
            <a:extLst>
              <a:ext uri="{FF2B5EF4-FFF2-40B4-BE49-F238E27FC236}">
                <a16:creationId xmlns:a16="http://schemas.microsoft.com/office/drawing/2014/main" id="{9582CEA2-0CE1-405A-9B6C-42473ED61B0D}"/>
              </a:ext>
            </a:extLst>
          </p:cNvPr>
          <p:cNvSpPr txBox="1"/>
          <p:nvPr/>
        </p:nvSpPr>
        <p:spPr>
          <a:xfrm>
            <a:off x="8532023" y="6400800"/>
            <a:ext cx="611977" cy="461665"/>
          </a:xfrm>
          <a:prstGeom prst="rect">
            <a:avLst/>
          </a:prstGeom>
          <a:noFill/>
        </p:spPr>
        <p:txBody>
          <a:bodyPr wrap="square" rtlCol="0">
            <a:spAutoFit/>
          </a:bodyPr>
          <a:lstStyle/>
          <a:p>
            <a:r>
              <a:rPr lang="en-US" sz="2400">
                <a:solidFill>
                  <a:schemeClr val="bg1"/>
                </a:solidFill>
                <a:latin typeface="+mj-lt"/>
              </a:rPr>
              <a:t>2</a:t>
            </a:r>
          </a:p>
        </p:txBody>
      </p:sp>
    </p:spTree>
    <p:extLst>
      <p:ext uri="{BB962C8B-B14F-4D97-AF65-F5344CB8AC3E}">
        <p14:creationId xmlns:p14="http://schemas.microsoft.com/office/powerpoint/2010/main" val="3370404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024368-133E-58A0-F74B-83CD73856588}"/>
              </a:ext>
            </a:extLst>
          </p:cNvPr>
          <p:cNvSpPr>
            <a:spLocks noGrp="1"/>
          </p:cNvSpPr>
          <p:nvPr>
            <p:ph type="title"/>
          </p:nvPr>
        </p:nvSpPr>
        <p:spPr>
          <a:xfrm>
            <a:off x="1003852" y="985700"/>
            <a:ext cx="7987748" cy="534987"/>
          </a:xfrm>
        </p:spPr>
        <p:txBody>
          <a:bodyPr/>
          <a:lstStyle/>
          <a:p>
            <a:r>
              <a:rPr lang="en-US"/>
              <a:t>Tip: Review/Update Description</a:t>
            </a:r>
          </a:p>
        </p:txBody>
      </p:sp>
      <p:sp>
        <p:nvSpPr>
          <p:cNvPr id="4" name="Content Placeholder 3">
            <a:extLst>
              <a:ext uri="{FF2B5EF4-FFF2-40B4-BE49-F238E27FC236}">
                <a16:creationId xmlns:a16="http://schemas.microsoft.com/office/drawing/2014/main" id="{03F00915-5F48-6E32-466D-8076558B8E48}"/>
              </a:ext>
            </a:extLst>
          </p:cNvPr>
          <p:cNvSpPr>
            <a:spLocks noGrp="1"/>
          </p:cNvSpPr>
          <p:nvPr>
            <p:ph idx="1"/>
          </p:nvPr>
        </p:nvSpPr>
        <p:spPr>
          <a:xfrm>
            <a:off x="86140" y="1826793"/>
            <a:ext cx="8905460" cy="4574007"/>
          </a:xfrm>
        </p:spPr>
        <p:txBody>
          <a:bodyPr/>
          <a:lstStyle/>
          <a:p>
            <a:r>
              <a:rPr lang="en-US" sz="2400" b="0"/>
              <a:t>Treasury emphasized the need for adequate descriptions in Revenue Replacement projects</a:t>
            </a:r>
          </a:p>
          <a:p>
            <a:pPr lvl="1"/>
            <a:r>
              <a:rPr lang="en-US" sz="2000"/>
              <a:t>Need about 3-5  sentences of specific</a:t>
            </a:r>
            <a:r>
              <a:rPr lang="en-US" sz="2000" b="0"/>
              <a:t> information explaining how your township spent funds</a:t>
            </a:r>
            <a:endParaRPr lang="en-US" sz="2000" b="0">
              <a:cs typeface="Arial"/>
            </a:endParaRPr>
          </a:p>
          <a:p>
            <a:pPr lvl="1"/>
            <a:r>
              <a:rPr lang="en-US" sz="2000"/>
              <a:t>Vague entries like “revenue replacement” or “government services” are</a:t>
            </a:r>
            <a:r>
              <a:rPr lang="en-US" sz="2000" i="1"/>
              <a:t> </a:t>
            </a:r>
            <a:r>
              <a:rPr lang="en-US" sz="2000" i="1" u="sng"/>
              <a:t>not enough!</a:t>
            </a:r>
            <a:endParaRPr lang="en-US" sz="2000" i="1" u="sng">
              <a:cs typeface="Arial"/>
            </a:endParaRPr>
          </a:p>
          <a:p>
            <a:r>
              <a:rPr lang="en-US" sz="2400" u="sng"/>
              <a:t>This may be your last chance to update your project description!!</a:t>
            </a:r>
            <a:endParaRPr lang="en-US" sz="2400" u="sng">
              <a:cs typeface="Arial"/>
            </a:endParaRPr>
          </a:p>
          <a:p>
            <a:r>
              <a:rPr lang="en-US" sz="2400">
                <a:cs typeface="Arial"/>
              </a:rPr>
              <a:t>Tip:</a:t>
            </a:r>
            <a:r>
              <a:rPr lang="en-US" sz="2400" b="0">
                <a:cs typeface="Arial"/>
              </a:rPr>
              <a:t> Type responses in Word and copy/paste into narrative box or click and drag the box to expand the field to type in several sentences</a:t>
            </a:r>
          </a:p>
        </p:txBody>
      </p:sp>
      <p:pic>
        <p:nvPicPr>
          <p:cNvPr id="2" name="Graphic 1" descr="Marketing with solid fill">
            <a:extLst>
              <a:ext uri="{FF2B5EF4-FFF2-40B4-BE49-F238E27FC236}">
                <a16:creationId xmlns:a16="http://schemas.microsoft.com/office/drawing/2014/main" id="{63014AB7-EA98-A2E7-B250-06D0B77CD05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33017" y="905946"/>
            <a:ext cx="914400" cy="914400"/>
          </a:xfrm>
          <a:prstGeom prst="rect">
            <a:avLst/>
          </a:prstGeom>
        </p:spPr>
      </p:pic>
      <p:sp>
        <p:nvSpPr>
          <p:cNvPr id="5" name="TextBox 4">
            <a:extLst>
              <a:ext uri="{FF2B5EF4-FFF2-40B4-BE49-F238E27FC236}">
                <a16:creationId xmlns:a16="http://schemas.microsoft.com/office/drawing/2014/main" id="{1FB21F31-821F-B622-70A7-F1C4A57279EB}"/>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29</a:t>
            </a:r>
          </a:p>
        </p:txBody>
      </p:sp>
    </p:spTree>
    <p:extLst>
      <p:ext uri="{BB962C8B-B14F-4D97-AF65-F5344CB8AC3E}">
        <p14:creationId xmlns:p14="http://schemas.microsoft.com/office/powerpoint/2010/main" val="3303684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118D9-5AB3-F336-C870-99A4077030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91124E-11E1-AE9F-966E-C501DB2E309F}"/>
              </a:ext>
            </a:extLst>
          </p:cNvPr>
          <p:cNvSpPr>
            <a:spLocks noGrp="1"/>
          </p:cNvSpPr>
          <p:nvPr>
            <p:ph type="title"/>
          </p:nvPr>
        </p:nvSpPr>
        <p:spPr>
          <a:xfrm>
            <a:off x="2333" y="1067740"/>
            <a:ext cx="9139334" cy="466530"/>
          </a:xfrm>
        </p:spPr>
        <p:txBody>
          <a:bodyPr/>
          <a:lstStyle/>
          <a:p>
            <a:r>
              <a:rPr lang="en-US" sz="2400"/>
              <a:t>Description Examples from Treasury's Website</a:t>
            </a:r>
            <a:endParaRPr lang="en-US" sz="2400">
              <a:ea typeface="Verdana"/>
            </a:endParaRPr>
          </a:p>
        </p:txBody>
      </p:sp>
      <p:pic>
        <p:nvPicPr>
          <p:cNvPr id="12" name="Content Placeholder 11" descr="A blue and white rectangular sign&#10;&#10;AI-generated content may be incorrect.">
            <a:extLst>
              <a:ext uri="{FF2B5EF4-FFF2-40B4-BE49-F238E27FC236}">
                <a16:creationId xmlns:a16="http://schemas.microsoft.com/office/drawing/2014/main" id="{5D7703C7-FE09-52FB-1C05-BEA22F0AC38F}"/>
              </a:ext>
            </a:extLst>
          </p:cNvPr>
          <p:cNvPicPr>
            <a:picLocks noGrp="1" noChangeAspect="1"/>
          </p:cNvPicPr>
          <p:nvPr>
            <p:ph sz="half" idx="2"/>
          </p:nvPr>
        </p:nvPicPr>
        <p:blipFill>
          <a:blip r:embed="rId2"/>
          <a:stretch>
            <a:fillRect/>
          </a:stretch>
        </p:blipFill>
        <p:spPr bwMode="auto">
          <a:xfrm>
            <a:off x="164759" y="1827003"/>
            <a:ext cx="3622026" cy="914787"/>
          </a:xfrm>
          <a:prstGeom prst="rect">
            <a:avLst/>
          </a:prstGeom>
          <a:noFill/>
          <a:ln w="9525">
            <a:noFill/>
            <a:miter lim="800000"/>
            <a:headEnd/>
            <a:tailEnd/>
          </a:ln>
        </p:spPr>
      </p:pic>
      <p:sp>
        <p:nvSpPr>
          <p:cNvPr id="2" name="TextBox 1">
            <a:extLst>
              <a:ext uri="{FF2B5EF4-FFF2-40B4-BE49-F238E27FC236}">
                <a16:creationId xmlns:a16="http://schemas.microsoft.com/office/drawing/2014/main" id="{8347A1B6-7661-49DF-8373-DED585D86C33}"/>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30</a:t>
            </a:r>
          </a:p>
        </p:txBody>
      </p:sp>
      <p:pic>
        <p:nvPicPr>
          <p:cNvPr id="5" name="Picture 4" descr="A blue and white rectangle with black text&#10;&#10;AI-generated content may be incorrect.">
            <a:extLst>
              <a:ext uri="{FF2B5EF4-FFF2-40B4-BE49-F238E27FC236}">
                <a16:creationId xmlns:a16="http://schemas.microsoft.com/office/drawing/2014/main" id="{AF5E9B29-6372-7743-DC9F-406EFDB2F651}"/>
              </a:ext>
            </a:extLst>
          </p:cNvPr>
          <p:cNvPicPr>
            <a:picLocks noChangeAspect="1"/>
          </p:cNvPicPr>
          <p:nvPr/>
        </p:nvPicPr>
        <p:blipFill>
          <a:blip r:embed="rId3"/>
          <a:stretch>
            <a:fillRect/>
          </a:stretch>
        </p:blipFill>
        <p:spPr>
          <a:xfrm>
            <a:off x="159592" y="2928258"/>
            <a:ext cx="3634662" cy="1001485"/>
          </a:xfrm>
          <a:prstGeom prst="rect">
            <a:avLst/>
          </a:prstGeom>
        </p:spPr>
      </p:pic>
      <p:pic>
        <p:nvPicPr>
          <p:cNvPr id="16" name="Picture 15" descr="A blue rectangular sign with black text&#10;&#10;AI-generated content may be incorrect.">
            <a:extLst>
              <a:ext uri="{FF2B5EF4-FFF2-40B4-BE49-F238E27FC236}">
                <a16:creationId xmlns:a16="http://schemas.microsoft.com/office/drawing/2014/main" id="{BB2E49E2-47D7-1CF4-C111-B9439D838C11}"/>
              </a:ext>
            </a:extLst>
          </p:cNvPr>
          <p:cNvPicPr>
            <a:picLocks noChangeAspect="1"/>
          </p:cNvPicPr>
          <p:nvPr/>
        </p:nvPicPr>
        <p:blipFill>
          <a:blip r:embed="rId4"/>
          <a:stretch>
            <a:fillRect/>
          </a:stretch>
        </p:blipFill>
        <p:spPr>
          <a:xfrm>
            <a:off x="160078" y="5372587"/>
            <a:ext cx="3633690" cy="824787"/>
          </a:xfrm>
          <a:prstGeom prst="rect">
            <a:avLst/>
          </a:prstGeom>
        </p:spPr>
      </p:pic>
      <p:sp>
        <p:nvSpPr>
          <p:cNvPr id="18" name="Content Placeholder 3">
            <a:extLst>
              <a:ext uri="{FF2B5EF4-FFF2-40B4-BE49-F238E27FC236}">
                <a16:creationId xmlns:a16="http://schemas.microsoft.com/office/drawing/2014/main" id="{5B284B27-900A-3EB7-1735-0D953F7E0E25}"/>
              </a:ext>
            </a:extLst>
          </p:cNvPr>
          <p:cNvSpPr txBox="1">
            <a:spLocks/>
          </p:cNvSpPr>
          <p:nvPr/>
        </p:nvSpPr>
        <p:spPr bwMode="auto">
          <a:xfrm>
            <a:off x="3935017" y="1826792"/>
            <a:ext cx="5079909" cy="403749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Wingdings" pitchFamily="2" charset="2"/>
              <a:buNone/>
              <a:defRPr sz="2400" b="1">
                <a:solidFill>
                  <a:srgbClr val="353190"/>
                </a:solidFill>
                <a:latin typeface="+mn-lt"/>
                <a:ea typeface="+mn-ea"/>
                <a:cs typeface="+mn-cs"/>
              </a:defRPr>
            </a:lvl1pPr>
            <a:lvl2pPr marL="457200" indent="0" algn="l" rtl="0" eaLnBrk="1" fontAlgn="base" hangingPunct="1">
              <a:spcBef>
                <a:spcPct val="30000"/>
              </a:spcBef>
              <a:spcAft>
                <a:spcPct val="0"/>
              </a:spcAft>
              <a:buNone/>
              <a:defRPr sz="2000" b="1">
                <a:solidFill>
                  <a:srgbClr val="353190"/>
                </a:solidFill>
                <a:latin typeface="+mn-lt"/>
              </a:defRPr>
            </a:lvl2pPr>
            <a:lvl3pPr marL="914400" indent="0" algn="l" rtl="0" eaLnBrk="1" fontAlgn="base" hangingPunct="1">
              <a:spcBef>
                <a:spcPct val="30000"/>
              </a:spcBef>
              <a:spcAft>
                <a:spcPct val="0"/>
              </a:spcAft>
              <a:buNone/>
              <a:defRPr sz="1800" b="1">
                <a:solidFill>
                  <a:srgbClr val="353190"/>
                </a:solidFill>
                <a:latin typeface="+mn-lt"/>
              </a:defRPr>
            </a:lvl3pPr>
            <a:lvl4pPr marL="1371600" indent="0" algn="l" rtl="0" eaLnBrk="1" fontAlgn="base" hangingPunct="1">
              <a:spcBef>
                <a:spcPct val="30000"/>
              </a:spcBef>
              <a:spcAft>
                <a:spcPct val="0"/>
              </a:spcAft>
              <a:buNone/>
              <a:defRPr sz="1600" b="1">
                <a:solidFill>
                  <a:srgbClr val="353190"/>
                </a:solidFill>
                <a:latin typeface="+mn-lt"/>
              </a:defRPr>
            </a:lvl4pPr>
            <a:lvl5pPr marL="1828800" indent="0" algn="l" rtl="0" eaLnBrk="1" fontAlgn="base" hangingPunct="1">
              <a:spcBef>
                <a:spcPct val="30000"/>
              </a:spcBef>
              <a:spcAft>
                <a:spcPct val="0"/>
              </a:spcAft>
              <a:buNone/>
              <a:defRPr sz="1600" b="1">
                <a:solidFill>
                  <a:srgbClr val="353190"/>
                </a:solidFill>
                <a:latin typeface="+mn-lt"/>
              </a:defRPr>
            </a:lvl5pPr>
            <a:lvl6pPr marL="2286000" indent="0" algn="l" rtl="0" eaLnBrk="1" fontAlgn="base" hangingPunct="1">
              <a:spcBef>
                <a:spcPct val="30000"/>
              </a:spcBef>
              <a:spcAft>
                <a:spcPct val="0"/>
              </a:spcAft>
              <a:buNone/>
              <a:defRPr sz="1600" b="1">
                <a:solidFill>
                  <a:srgbClr val="353190"/>
                </a:solidFill>
                <a:latin typeface="+mn-lt"/>
              </a:defRPr>
            </a:lvl6pPr>
            <a:lvl7pPr marL="2743200" indent="0" algn="l" rtl="0" eaLnBrk="1" fontAlgn="base" hangingPunct="1">
              <a:spcBef>
                <a:spcPct val="30000"/>
              </a:spcBef>
              <a:spcAft>
                <a:spcPct val="0"/>
              </a:spcAft>
              <a:buNone/>
              <a:defRPr sz="1600" b="1">
                <a:solidFill>
                  <a:srgbClr val="353190"/>
                </a:solidFill>
                <a:latin typeface="+mn-lt"/>
              </a:defRPr>
            </a:lvl7pPr>
            <a:lvl8pPr marL="3200400" indent="0" algn="l" rtl="0" eaLnBrk="1" fontAlgn="base" hangingPunct="1">
              <a:spcBef>
                <a:spcPct val="30000"/>
              </a:spcBef>
              <a:spcAft>
                <a:spcPct val="0"/>
              </a:spcAft>
              <a:buNone/>
              <a:defRPr sz="1600" b="1">
                <a:solidFill>
                  <a:srgbClr val="353190"/>
                </a:solidFill>
                <a:latin typeface="+mn-lt"/>
              </a:defRPr>
            </a:lvl8pPr>
            <a:lvl9pPr marL="3657600" indent="0" algn="l" rtl="0" eaLnBrk="1" fontAlgn="base" hangingPunct="1">
              <a:spcBef>
                <a:spcPct val="30000"/>
              </a:spcBef>
              <a:spcAft>
                <a:spcPct val="0"/>
              </a:spcAft>
              <a:buNone/>
              <a:defRPr sz="1600" b="1">
                <a:solidFill>
                  <a:srgbClr val="353190"/>
                </a:solidFill>
                <a:latin typeface="+mn-lt"/>
              </a:defRPr>
            </a:lvl9pPr>
          </a:lstStyle>
          <a:p>
            <a:pPr marL="342900" indent="-342900">
              <a:buChar char="§"/>
            </a:pPr>
            <a:r>
              <a:rPr lang="en-US" b="0" kern="0"/>
              <a:t>If your project descriptions look like these, please update!</a:t>
            </a:r>
            <a:endParaRPr lang="en-US" b="0" kern="0">
              <a:cs typeface="Arial"/>
            </a:endParaRPr>
          </a:p>
          <a:p>
            <a:pPr marL="342900" indent="-342900">
              <a:buFont typeface="Wingdings" pitchFamily="2" charset="2"/>
              <a:buChar char="§"/>
            </a:pPr>
            <a:r>
              <a:rPr lang="en-US" b="0" kern="0">
                <a:cs typeface="Arial"/>
              </a:rPr>
              <a:t>If your description is not clear, vague, or appears incomplete, you are likely to receive a request from Treasury for documentation to prove how the funds were spent</a:t>
            </a:r>
            <a:r>
              <a:rPr lang="en-US" b="0" i="1" kern="0">
                <a:cs typeface="Arial"/>
              </a:rPr>
              <a:t> (and risk the possibility of Treasury asking for funds to be returned!)</a:t>
            </a:r>
          </a:p>
        </p:txBody>
      </p:sp>
      <p:pic>
        <p:nvPicPr>
          <p:cNvPr id="19" name="Picture 18" descr="A blue and white rectangular sign&#10;&#10;AI-generated content may be incorrect.">
            <a:extLst>
              <a:ext uri="{FF2B5EF4-FFF2-40B4-BE49-F238E27FC236}">
                <a16:creationId xmlns:a16="http://schemas.microsoft.com/office/drawing/2014/main" id="{1C37CA95-3032-0789-0221-62596144E910}"/>
              </a:ext>
            </a:extLst>
          </p:cNvPr>
          <p:cNvPicPr>
            <a:picLocks noChangeAspect="1"/>
          </p:cNvPicPr>
          <p:nvPr/>
        </p:nvPicPr>
        <p:blipFill>
          <a:blip r:embed="rId5"/>
          <a:stretch>
            <a:fillRect/>
          </a:stretch>
        </p:blipFill>
        <p:spPr>
          <a:xfrm>
            <a:off x="157940" y="4139584"/>
            <a:ext cx="3637966" cy="1004790"/>
          </a:xfrm>
          <a:prstGeom prst="rect">
            <a:avLst/>
          </a:prstGeom>
        </p:spPr>
      </p:pic>
    </p:spTree>
    <p:extLst>
      <p:ext uri="{BB962C8B-B14F-4D97-AF65-F5344CB8AC3E}">
        <p14:creationId xmlns:p14="http://schemas.microsoft.com/office/powerpoint/2010/main" val="177519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810E6-9B74-0789-E0E3-20E703C09DE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D8974A9-35D1-400A-4199-0274A10D4E3B}"/>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31</a:t>
            </a:r>
          </a:p>
        </p:txBody>
      </p:sp>
      <p:pic>
        <p:nvPicPr>
          <p:cNvPr id="13" name="Picture 12" descr="A blue and white text&#10;&#10;AI-generated content may be incorrect.">
            <a:extLst>
              <a:ext uri="{FF2B5EF4-FFF2-40B4-BE49-F238E27FC236}">
                <a16:creationId xmlns:a16="http://schemas.microsoft.com/office/drawing/2014/main" id="{00E9BEB2-EFBA-39EC-AFD4-0FD11F863204}"/>
              </a:ext>
            </a:extLst>
          </p:cNvPr>
          <p:cNvPicPr>
            <a:picLocks noChangeAspect="1"/>
          </p:cNvPicPr>
          <p:nvPr/>
        </p:nvPicPr>
        <p:blipFill>
          <a:blip r:embed="rId2"/>
          <a:stretch>
            <a:fillRect/>
          </a:stretch>
        </p:blipFill>
        <p:spPr>
          <a:xfrm>
            <a:off x="4062527" y="1215794"/>
            <a:ext cx="4012022" cy="2249323"/>
          </a:xfrm>
          <a:prstGeom prst="rect">
            <a:avLst/>
          </a:prstGeom>
        </p:spPr>
      </p:pic>
      <p:pic>
        <p:nvPicPr>
          <p:cNvPr id="20" name="Picture 19" descr="A blue and white text on a screen&#10;&#10;AI-generated content may be incorrect.">
            <a:extLst>
              <a:ext uri="{FF2B5EF4-FFF2-40B4-BE49-F238E27FC236}">
                <a16:creationId xmlns:a16="http://schemas.microsoft.com/office/drawing/2014/main" id="{74E180F2-57E8-BE79-94AC-A2C73837AD58}"/>
              </a:ext>
            </a:extLst>
          </p:cNvPr>
          <p:cNvPicPr>
            <a:picLocks noChangeAspect="1"/>
          </p:cNvPicPr>
          <p:nvPr/>
        </p:nvPicPr>
        <p:blipFill>
          <a:blip r:embed="rId3"/>
          <a:stretch>
            <a:fillRect/>
          </a:stretch>
        </p:blipFill>
        <p:spPr>
          <a:xfrm>
            <a:off x="957398" y="3971725"/>
            <a:ext cx="3612391" cy="2348919"/>
          </a:xfrm>
          <a:prstGeom prst="rect">
            <a:avLst/>
          </a:prstGeom>
        </p:spPr>
      </p:pic>
      <p:pic>
        <p:nvPicPr>
          <p:cNvPr id="21" name="Picture 20" descr="A screenshot of a blue and white text&#10;&#10;AI-generated content may be incorrect.">
            <a:extLst>
              <a:ext uri="{FF2B5EF4-FFF2-40B4-BE49-F238E27FC236}">
                <a16:creationId xmlns:a16="http://schemas.microsoft.com/office/drawing/2014/main" id="{BF19CDD9-490A-72DE-E48C-20251224852D}"/>
              </a:ext>
            </a:extLst>
          </p:cNvPr>
          <p:cNvPicPr>
            <a:picLocks noChangeAspect="1"/>
          </p:cNvPicPr>
          <p:nvPr/>
        </p:nvPicPr>
        <p:blipFill>
          <a:blip r:embed="rId4"/>
          <a:stretch>
            <a:fillRect/>
          </a:stretch>
        </p:blipFill>
        <p:spPr>
          <a:xfrm>
            <a:off x="147638" y="1102957"/>
            <a:ext cx="3503991" cy="2666596"/>
          </a:xfrm>
          <a:prstGeom prst="rect">
            <a:avLst/>
          </a:prstGeom>
        </p:spPr>
      </p:pic>
      <p:pic>
        <p:nvPicPr>
          <p:cNvPr id="24" name="Content Placeholder 23" descr="A blue and white text on a white background&#10;&#10;AI-generated content may be incorrect.">
            <a:extLst>
              <a:ext uri="{FF2B5EF4-FFF2-40B4-BE49-F238E27FC236}">
                <a16:creationId xmlns:a16="http://schemas.microsoft.com/office/drawing/2014/main" id="{5E20D5E4-C173-367F-C403-8497344986EA}"/>
              </a:ext>
            </a:extLst>
          </p:cNvPr>
          <p:cNvPicPr>
            <a:picLocks noGrp="1" noChangeAspect="1"/>
          </p:cNvPicPr>
          <p:nvPr>
            <p:ph sz="quarter" idx="4"/>
          </p:nvPr>
        </p:nvPicPr>
        <p:blipFill>
          <a:blip r:embed="rId5"/>
          <a:stretch>
            <a:fillRect/>
          </a:stretch>
        </p:blipFill>
        <p:spPr bwMode="auto">
          <a:xfrm>
            <a:off x="5111929" y="3881270"/>
            <a:ext cx="3730446" cy="2438131"/>
          </a:xfrm>
          <a:prstGeom prst="rect">
            <a:avLst/>
          </a:prstGeom>
          <a:noFill/>
          <a:ln w="9525">
            <a:noFill/>
            <a:miter lim="800000"/>
            <a:headEnd/>
            <a:tailEnd/>
          </a:ln>
        </p:spPr>
      </p:pic>
      <p:pic>
        <p:nvPicPr>
          <p:cNvPr id="28" name="Graphic 27" descr="Thumbs up sign with solid fill">
            <a:extLst>
              <a:ext uri="{FF2B5EF4-FFF2-40B4-BE49-F238E27FC236}">
                <a16:creationId xmlns:a16="http://schemas.microsoft.com/office/drawing/2014/main" id="{56832CA2-7757-D390-1A88-9DEE7D0EA36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960000">
            <a:off x="8033515" y="1731389"/>
            <a:ext cx="1053921" cy="1118315"/>
          </a:xfrm>
          <a:prstGeom prst="rect">
            <a:avLst/>
          </a:prstGeom>
        </p:spPr>
      </p:pic>
    </p:spTree>
    <p:extLst>
      <p:ext uri="{BB962C8B-B14F-4D97-AF65-F5344CB8AC3E}">
        <p14:creationId xmlns:p14="http://schemas.microsoft.com/office/powerpoint/2010/main" val="3969896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394D9-580D-6820-5BF3-34C532824E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8DE981-A948-4580-7AFB-B6A36C8A753C}"/>
              </a:ext>
            </a:extLst>
          </p:cNvPr>
          <p:cNvSpPr>
            <a:spLocks noGrp="1"/>
          </p:cNvSpPr>
          <p:nvPr>
            <p:ph type="title"/>
          </p:nvPr>
        </p:nvSpPr>
        <p:spPr>
          <a:xfrm>
            <a:off x="1003852" y="985700"/>
            <a:ext cx="7987748" cy="534987"/>
          </a:xfrm>
        </p:spPr>
        <p:txBody>
          <a:bodyPr/>
          <a:lstStyle/>
          <a:p>
            <a:r>
              <a:rPr lang="en-US"/>
              <a:t>Tip: Address Required Fields Only</a:t>
            </a:r>
          </a:p>
        </p:txBody>
      </p:sp>
      <p:sp>
        <p:nvSpPr>
          <p:cNvPr id="4" name="Content Placeholder 3">
            <a:extLst>
              <a:ext uri="{FF2B5EF4-FFF2-40B4-BE49-F238E27FC236}">
                <a16:creationId xmlns:a16="http://schemas.microsoft.com/office/drawing/2014/main" id="{6218CD1B-9611-455F-06AF-43481FEB7B4C}"/>
              </a:ext>
            </a:extLst>
          </p:cNvPr>
          <p:cNvSpPr>
            <a:spLocks noGrp="1"/>
          </p:cNvSpPr>
          <p:nvPr>
            <p:ph idx="1"/>
          </p:nvPr>
        </p:nvSpPr>
        <p:spPr>
          <a:xfrm>
            <a:off x="86140" y="1815130"/>
            <a:ext cx="8905460" cy="4585670"/>
          </a:xfrm>
        </p:spPr>
        <p:txBody>
          <a:bodyPr/>
          <a:lstStyle/>
          <a:p>
            <a:r>
              <a:rPr lang="en-US" sz="2400" b="0"/>
              <a:t>You must address fields marked with a red asterisk. Any fields that do not have this mark are not required and can be skipped to simplify reporting</a:t>
            </a:r>
            <a:endParaRPr lang="en-US" sz="2400" b="0">
              <a:cs typeface="Arial"/>
            </a:endParaRPr>
          </a:p>
          <a:p>
            <a:r>
              <a:rPr lang="en-US" sz="2400" b="0">
                <a:cs typeface="Arial"/>
              </a:rPr>
              <a:t>Common issues on non-required fields include:</a:t>
            </a:r>
          </a:p>
          <a:p>
            <a:pPr lvl="1"/>
            <a:r>
              <a:rPr lang="en-US" sz="2000">
                <a:cs typeface="Arial"/>
              </a:rPr>
              <a:t>An amount entered in </a:t>
            </a:r>
            <a:r>
              <a:rPr lang="en-US" sz="2000" b="1">
                <a:cs typeface="Arial"/>
              </a:rPr>
              <a:t>"Adopted Budget"</a:t>
            </a:r>
            <a:r>
              <a:rPr lang="en-US" sz="2000">
                <a:cs typeface="Arial"/>
              </a:rPr>
              <a:t> - this refers to the budget for the project and is often confusing. </a:t>
            </a:r>
            <a:r>
              <a:rPr lang="en-US" sz="2000" b="1">
                <a:cs typeface="Arial"/>
              </a:rPr>
              <a:t>Leave it blank!</a:t>
            </a:r>
            <a:endParaRPr lang="en-US" sz="2000">
              <a:cs typeface="Arial"/>
            </a:endParaRPr>
          </a:p>
          <a:p>
            <a:pPr lvl="1"/>
            <a:r>
              <a:rPr lang="en-US" sz="2000">
                <a:cs typeface="Arial"/>
              </a:rPr>
              <a:t>An amount entered in </a:t>
            </a:r>
            <a:r>
              <a:rPr lang="en-US" sz="2000" b="1">
                <a:cs typeface="Arial"/>
              </a:rPr>
              <a:t>"Program Income Earned" or "Program Income Expended"</a:t>
            </a:r>
            <a:r>
              <a:rPr lang="en-US" sz="2000">
                <a:cs typeface="Arial"/>
              </a:rPr>
              <a:t> - this is for projects which earned money or for interest or principle made on loans from funds. Most likely, townships did not use the funds for </a:t>
            </a:r>
            <a:r>
              <a:rPr lang="en-US" sz="2000" err="1">
                <a:cs typeface="Arial"/>
              </a:rPr>
              <a:t>thes</a:t>
            </a:r>
            <a:r>
              <a:rPr lang="en-US" sz="2000">
                <a:cs typeface="Arial"/>
              </a:rPr>
              <a:t>e purposes, so </a:t>
            </a:r>
            <a:r>
              <a:rPr lang="en-US" sz="2000" b="1">
                <a:cs typeface="Arial"/>
              </a:rPr>
              <a:t>leave them blank!</a:t>
            </a:r>
          </a:p>
          <a:p>
            <a:r>
              <a:rPr lang="en-US" sz="2400" b="0">
                <a:cs typeface="Arial"/>
              </a:rPr>
              <a:t>If you have something entered in these fields, delete the entry and confirm your project to update</a:t>
            </a:r>
          </a:p>
        </p:txBody>
      </p:sp>
      <p:pic>
        <p:nvPicPr>
          <p:cNvPr id="2" name="Graphic 1" descr="Marketing with solid fill">
            <a:extLst>
              <a:ext uri="{FF2B5EF4-FFF2-40B4-BE49-F238E27FC236}">
                <a16:creationId xmlns:a16="http://schemas.microsoft.com/office/drawing/2014/main" id="{902B89DD-0690-79CF-7B57-83219E39AE5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33017" y="905946"/>
            <a:ext cx="914400" cy="914400"/>
          </a:xfrm>
          <a:prstGeom prst="rect">
            <a:avLst/>
          </a:prstGeom>
        </p:spPr>
      </p:pic>
      <p:sp>
        <p:nvSpPr>
          <p:cNvPr id="5" name="TextBox 4">
            <a:extLst>
              <a:ext uri="{FF2B5EF4-FFF2-40B4-BE49-F238E27FC236}">
                <a16:creationId xmlns:a16="http://schemas.microsoft.com/office/drawing/2014/main" id="{CE3A5521-B5E5-138B-DCEB-0BD072C849FC}"/>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32</a:t>
            </a:r>
          </a:p>
        </p:txBody>
      </p:sp>
    </p:spTree>
    <p:extLst>
      <p:ext uri="{BB962C8B-B14F-4D97-AF65-F5344CB8AC3E}">
        <p14:creationId xmlns:p14="http://schemas.microsoft.com/office/powerpoint/2010/main" val="2700167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33E13-666E-D814-489C-7A9F64C1180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B15F722-E637-FC6D-BF0E-5758532BA58D}"/>
              </a:ext>
            </a:extLst>
          </p:cNvPr>
          <p:cNvPicPr>
            <a:picLocks noChangeAspect="1"/>
          </p:cNvPicPr>
          <p:nvPr/>
        </p:nvPicPr>
        <p:blipFill rotWithShape="1">
          <a:blip r:embed="rId3"/>
          <a:srcRect l="645"/>
          <a:stretch/>
        </p:blipFill>
        <p:spPr>
          <a:xfrm>
            <a:off x="230877" y="1609263"/>
            <a:ext cx="8682245" cy="4664046"/>
          </a:xfrm>
          <a:prstGeom prst="rect">
            <a:avLst/>
          </a:prstGeom>
          <a:ln w="12700">
            <a:solidFill>
              <a:srgbClr val="3366CC"/>
            </a:solidFill>
          </a:ln>
        </p:spPr>
      </p:pic>
      <p:sp>
        <p:nvSpPr>
          <p:cNvPr id="2" name="Title 1">
            <a:extLst>
              <a:ext uri="{FF2B5EF4-FFF2-40B4-BE49-F238E27FC236}">
                <a16:creationId xmlns:a16="http://schemas.microsoft.com/office/drawing/2014/main" id="{55B12067-7520-E898-FDC1-587463548148}"/>
              </a:ext>
            </a:extLst>
          </p:cNvPr>
          <p:cNvSpPr>
            <a:spLocks noGrp="1"/>
          </p:cNvSpPr>
          <p:nvPr>
            <p:ph type="title"/>
          </p:nvPr>
        </p:nvSpPr>
        <p:spPr>
          <a:xfrm>
            <a:off x="0" y="951250"/>
            <a:ext cx="8991600" cy="656465"/>
          </a:xfrm>
        </p:spPr>
        <p:txBody>
          <a:bodyPr/>
          <a:lstStyle/>
          <a:p>
            <a:r>
              <a:rPr lang="en-US">
                <a:ea typeface="Verdana"/>
              </a:rPr>
              <a:t>Scenario 1: Project Overview Updated</a:t>
            </a:r>
            <a:endParaRPr lang="en-US"/>
          </a:p>
        </p:txBody>
      </p:sp>
      <p:sp>
        <p:nvSpPr>
          <p:cNvPr id="6" name="TextBox 5">
            <a:extLst>
              <a:ext uri="{FF2B5EF4-FFF2-40B4-BE49-F238E27FC236}">
                <a16:creationId xmlns:a16="http://schemas.microsoft.com/office/drawing/2014/main" id="{216ACA74-38AE-9B49-0434-0893D77D55B9}"/>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33</a:t>
            </a:r>
            <a:endParaRPr lang="en-US"/>
          </a:p>
        </p:txBody>
      </p:sp>
      <p:pic>
        <p:nvPicPr>
          <p:cNvPr id="3" name="Graphic 2" descr="Thumbs up sign with solid fill">
            <a:extLst>
              <a:ext uri="{FF2B5EF4-FFF2-40B4-BE49-F238E27FC236}">
                <a16:creationId xmlns:a16="http://schemas.microsoft.com/office/drawing/2014/main" id="{62D279B2-9762-1ECB-ED79-6556EB8E171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960000">
            <a:off x="7594380" y="1627150"/>
            <a:ext cx="1124226" cy="1091095"/>
          </a:xfrm>
          <a:prstGeom prst="rect">
            <a:avLst/>
          </a:prstGeom>
        </p:spPr>
      </p:pic>
      <p:pic>
        <p:nvPicPr>
          <p:cNvPr id="4" name="Picture 3">
            <a:extLst>
              <a:ext uri="{FF2B5EF4-FFF2-40B4-BE49-F238E27FC236}">
                <a16:creationId xmlns:a16="http://schemas.microsoft.com/office/drawing/2014/main" id="{FB7C418E-E73A-F3DF-CA2A-BB82AE3DA5C6}"/>
              </a:ext>
            </a:extLst>
          </p:cNvPr>
          <p:cNvPicPr>
            <a:picLocks noChangeAspect="1"/>
          </p:cNvPicPr>
          <p:nvPr/>
        </p:nvPicPr>
        <p:blipFill>
          <a:blip r:embed="rId5"/>
          <a:stretch>
            <a:fillRect/>
          </a:stretch>
        </p:blipFill>
        <p:spPr>
          <a:xfrm>
            <a:off x="398435" y="3604533"/>
            <a:ext cx="6078565" cy="455892"/>
          </a:xfrm>
          <a:prstGeom prst="rect">
            <a:avLst/>
          </a:prstGeom>
        </p:spPr>
      </p:pic>
      <p:pic>
        <p:nvPicPr>
          <p:cNvPr id="9" name="Picture 8">
            <a:extLst>
              <a:ext uri="{FF2B5EF4-FFF2-40B4-BE49-F238E27FC236}">
                <a16:creationId xmlns:a16="http://schemas.microsoft.com/office/drawing/2014/main" id="{9C759706-8D5A-CAA4-02D5-428B50899425}"/>
              </a:ext>
            </a:extLst>
          </p:cNvPr>
          <p:cNvPicPr>
            <a:picLocks noChangeAspect="1"/>
          </p:cNvPicPr>
          <p:nvPr/>
        </p:nvPicPr>
        <p:blipFill>
          <a:blip r:embed="rId6"/>
          <a:stretch>
            <a:fillRect/>
          </a:stretch>
        </p:blipFill>
        <p:spPr>
          <a:xfrm>
            <a:off x="490423" y="4156940"/>
            <a:ext cx="1026838" cy="557935"/>
          </a:xfrm>
          <a:prstGeom prst="rect">
            <a:avLst/>
          </a:prstGeom>
        </p:spPr>
      </p:pic>
      <p:sp>
        <p:nvSpPr>
          <p:cNvPr id="5" name="Content Placeholder 2">
            <a:extLst>
              <a:ext uri="{FF2B5EF4-FFF2-40B4-BE49-F238E27FC236}">
                <a16:creationId xmlns:a16="http://schemas.microsoft.com/office/drawing/2014/main" id="{371ECB62-9E6B-EF65-F973-E15A44012B3C}"/>
              </a:ext>
            </a:extLst>
          </p:cNvPr>
          <p:cNvSpPr txBox="1">
            <a:spLocks/>
          </p:cNvSpPr>
          <p:nvPr/>
        </p:nvSpPr>
        <p:spPr bwMode="auto">
          <a:xfrm>
            <a:off x="4411828" y="3319914"/>
            <a:ext cx="4279049" cy="768930"/>
          </a:xfrm>
          <a:prstGeom prst="rect">
            <a:avLst/>
          </a:prstGeom>
          <a:solidFill>
            <a:srgbClr val="FFCCFF"/>
          </a:solidFill>
          <a:ln w="19050">
            <a:solidFill>
              <a:srgbClr val="3366CC"/>
            </a:solid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marL="0" indent="0">
              <a:buNone/>
            </a:pPr>
            <a:r>
              <a:rPr lang="en-US" sz="1400" b="0" kern="0">
                <a:cs typeface="Arial"/>
              </a:rPr>
              <a:t>Note the remaining balance of funding not obligated is $0.00 - so this example shows that all funds have been obligated and also expended.</a:t>
            </a:r>
          </a:p>
        </p:txBody>
      </p:sp>
    </p:spTree>
    <p:extLst>
      <p:ext uri="{BB962C8B-B14F-4D97-AF65-F5344CB8AC3E}">
        <p14:creationId xmlns:p14="http://schemas.microsoft.com/office/powerpoint/2010/main" val="1673042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58F14-2B08-E9B2-A828-A5DAB0082C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470C0-1357-7F58-2027-C62B53AAB930}"/>
              </a:ext>
            </a:extLst>
          </p:cNvPr>
          <p:cNvSpPr>
            <a:spLocks noGrp="1"/>
          </p:cNvSpPr>
          <p:nvPr>
            <p:ph type="title"/>
          </p:nvPr>
        </p:nvSpPr>
        <p:spPr>
          <a:xfrm>
            <a:off x="0" y="973379"/>
            <a:ext cx="8991600" cy="612839"/>
          </a:xfrm>
        </p:spPr>
        <p:txBody>
          <a:bodyPr/>
          <a:lstStyle/>
          <a:p>
            <a:r>
              <a:rPr lang="en-US">
                <a:ea typeface="Verdana"/>
              </a:rPr>
              <a:t>Scenario 2: Updating a Prior Project</a:t>
            </a:r>
          </a:p>
        </p:txBody>
      </p:sp>
      <p:sp>
        <p:nvSpPr>
          <p:cNvPr id="6" name="TextBox 5">
            <a:extLst>
              <a:ext uri="{FF2B5EF4-FFF2-40B4-BE49-F238E27FC236}">
                <a16:creationId xmlns:a16="http://schemas.microsoft.com/office/drawing/2014/main" id="{FDDAB5D1-C356-0BD3-EFFB-4C5409781EF2}"/>
              </a:ext>
            </a:extLst>
          </p:cNvPr>
          <p:cNvSpPr txBox="1"/>
          <p:nvPr/>
        </p:nvSpPr>
        <p:spPr>
          <a:xfrm>
            <a:off x="8547316"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34</a:t>
            </a:r>
            <a:endParaRPr lang="en-US"/>
          </a:p>
        </p:txBody>
      </p:sp>
      <p:sp>
        <p:nvSpPr>
          <p:cNvPr id="5" name="Content Placeholder 2">
            <a:extLst>
              <a:ext uri="{FF2B5EF4-FFF2-40B4-BE49-F238E27FC236}">
                <a16:creationId xmlns:a16="http://schemas.microsoft.com/office/drawing/2014/main" id="{52170365-A650-620F-7F33-5793202FFC34}"/>
              </a:ext>
            </a:extLst>
          </p:cNvPr>
          <p:cNvSpPr txBox="1">
            <a:spLocks/>
          </p:cNvSpPr>
          <p:nvPr/>
        </p:nvSpPr>
        <p:spPr bwMode="auto">
          <a:xfrm>
            <a:off x="0" y="1582480"/>
            <a:ext cx="9144000" cy="10115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000" b="0" kern="0">
                <a:cs typeface="Arial"/>
              </a:rPr>
              <a:t>Updating the expenditure amount, the expenditure</a:t>
            </a:r>
            <a:r>
              <a:rPr lang="en-US" sz="2000" b="0" kern="0">
                <a:ea typeface="+mn-lt"/>
                <a:cs typeface="+mn-lt"/>
              </a:rPr>
              <a:t> category, the project description, or any other information from a previously entered project</a:t>
            </a:r>
          </a:p>
        </p:txBody>
      </p:sp>
      <p:pic>
        <p:nvPicPr>
          <p:cNvPr id="11" name="Picture 10" descr="A screenshot of a computer&#10;&#10;AI-generated content may be incorrect.">
            <a:extLst>
              <a:ext uri="{FF2B5EF4-FFF2-40B4-BE49-F238E27FC236}">
                <a16:creationId xmlns:a16="http://schemas.microsoft.com/office/drawing/2014/main" id="{83B172F4-FD3F-9F45-62D5-B1056424627E}"/>
              </a:ext>
            </a:extLst>
          </p:cNvPr>
          <p:cNvPicPr>
            <a:picLocks noChangeAspect="1"/>
          </p:cNvPicPr>
          <p:nvPr/>
        </p:nvPicPr>
        <p:blipFill rotWithShape="1">
          <a:blip r:embed="rId3"/>
          <a:srcRect l="2284" t="4378" r="1637" b="8835"/>
          <a:stretch/>
        </p:blipFill>
        <p:spPr>
          <a:xfrm>
            <a:off x="850569" y="2716136"/>
            <a:ext cx="7652687" cy="3691243"/>
          </a:xfrm>
          <a:prstGeom prst="rect">
            <a:avLst/>
          </a:prstGeom>
          <a:ln w="12700">
            <a:solidFill>
              <a:srgbClr val="3366CC"/>
            </a:solidFill>
          </a:ln>
        </p:spPr>
      </p:pic>
      <p:sp>
        <p:nvSpPr>
          <p:cNvPr id="19" name="Rectangle: Rounded Corners 18">
            <a:extLst>
              <a:ext uri="{FF2B5EF4-FFF2-40B4-BE49-F238E27FC236}">
                <a16:creationId xmlns:a16="http://schemas.microsoft.com/office/drawing/2014/main" id="{55C11EA8-D434-0E4B-6409-9FC8FD139A5B}"/>
              </a:ext>
            </a:extLst>
          </p:cNvPr>
          <p:cNvSpPr/>
          <p:nvPr/>
        </p:nvSpPr>
        <p:spPr>
          <a:xfrm>
            <a:off x="5669943" y="5344208"/>
            <a:ext cx="778689" cy="10512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8E35633-1337-97F5-A629-CFFE841F682F}"/>
              </a:ext>
            </a:extLst>
          </p:cNvPr>
          <p:cNvPicPr>
            <a:picLocks noChangeAspect="1"/>
          </p:cNvPicPr>
          <p:nvPr/>
        </p:nvPicPr>
        <p:blipFill>
          <a:blip r:embed="rId4"/>
          <a:stretch>
            <a:fillRect/>
          </a:stretch>
        </p:blipFill>
        <p:spPr>
          <a:xfrm>
            <a:off x="5913581" y="5984977"/>
            <a:ext cx="357672" cy="284991"/>
          </a:xfrm>
          <a:prstGeom prst="rect">
            <a:avLst/>
          </a:prstGeom>
        </p:spPr>
      </p:pic>
      <p:pic>
        <p:nvPicPr>
          <p:cNvPr id="23" name="Picture 22" descr="A screenshot of a computer&#10;&#10;AI-generated content may be incorrect.">
            <a:extLst>
              <a:ext uri="{FF2B5EF4-FFF2-40B4-BE49-F238E27FC236}">
                <a16:creationId xmlns:a16="http://schemas.microsoft.com/office/drawing/2014/main" id="{710BD3B3-FD76-C062-C781-F11CC1205ACA}"/>
              </a:ext>
            </a:extLst>
          </p:cNvPr>
          <p:cNvPicPr>
            <a:picLocks noChangeAspect="1"/>
          </p:cNvPicPr>
          <p:nvPr/>
        </p:nvPicPr>
        <p:blipFill>
          <a:blip r:embed="rId5"/>
          <a:srcRect l="1923" t="34087" r="20032" b="57735"/>
          <a:stretch/>
        </p:blipFill>
        <p:spPr>
          <a:xfrm>
            <a:off x="905786" y="4351269"/>
            <a:ext cx="6562584" cy="493833"/>
          </a:xfrm>
          <a:prstGeom prst="rect">
            <a:avLst/>
          </a:prstGeom>
        </p:spPr>
      </p:pic>
      <p:pic>
        <p:nvPicPr>
          <p:cNvPr id="25" name="Picture 24" descr="A screenshot of a computer&#10;&#10;AI-generated content may be incorrect.">
            <a:extLst>
              <a:ext uri="{FF2B5EF4-FFF2-40B4-BE49-F238E27FC236}">
                <a16:creationId xmlns:a16="http://schemas.microsoft.com/office/drawing/2014/main" id="{C91C2987-E4B5-8AB5-6E9D-755B7472153E}"/>
              </a:ext>
            </a:extLst>
          </p:cNvPr>
          <p:cNvPicPr>
            <a:picLocks noChangeAspect="1"/>
          </p:cNvPicPr>
          <p:nvPr/>
        </p:nvPicPr>
        <p:blipFill>
          <a:blip r:embed="rId5"/>
          <a:srcRect l="2724" t="60387" r="80770" b="26248"/>
          <a:stretch/>
        </p:blipFill>
        <p:spPr>
          <a:xfrm>
            <a:off x="929309" y="4751692"/>
            <a:ext cx="1176544" cy="699172"/>
          </a:xfrm>
          <a:prstGeom prst="rect">
            <a:avLst/>
          </a:prstGeom>
        </p:spPr>
      </p:pic>
      <p:sp>
        <p:nvSpPr>
          <p:cNvPr id="29" name="TextBox 28">
            <a:extLst>
              <a:ext uri="{FF2B5EF4-FFF2-40B4-BE49-F238E27FC236}">
                <a16:creationId xmlns:a16="http://schemas.microsoft.com/office/drawing/2014/main" id="{0F10DB0D-BAD3-C3F2-FBC4-0FEC9157289B}"/>
              </a:ext>
            </a:extLst>
          </p:cNvPr>
          <p:cNvSpPr txBox="1"/>
          <p:nvPr/>
        </p:nvSpPr>
        <p:spPr>
          <a:xfrm>
            <a:off x="5970575" y="3431588"/>
            <a:ext cx="965357" cy="338554"/>
          </a:xfrm>
          <a:prstGeom prst="rect">
            <a:avLst/>
          </a:prstGeom>
          <a:solidFill>
            <a:srgbClr val="E2EEF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chemeClr val="tx1">
                    <a:lumMod val="76000"/>
                    <a:lumOff val="24000"/>
                  </a:schemeClr>
                </a:solidFill>
                <a:latin typeface="Calibri"/>
                <a:ea typeface="Calibri"/>
                <a:cs typeface="Calibri"/>
              </a:rPr>
              <a:t>$5,000</a:t>
            </a:r>
          </a:p>
        </p:txBody>
      </p:sp>
      <p:sp>
        <p:nvSpPr>
          <p:cNvPr id="30" name="TextBox 29">
            <a:extLst>
              <a:ext uri="{FF2B5EF4-FFF2-40B4-BE49-F238E27FC236}">
                <a16:creationId xmlns:a16="http://schemas.microsoft.com/office/drawing/2014/main" id="{8A286B2A-3B46-1DD2-2F52-6497AAE7720C}"/>
              </a:ext>
            </a:extLst>
          </p:cNvPr>
          <p:cNvSpPr txBox="1"/>
          <p:nvPr/>
        </p:nvSpPr>
        <p:spPr>
          <a:xfrm>
            <a:off x="3534322" y="5985898"/>
            <a:ext cx="654118" cy="261610"/>
          </a:xfrm>
          <a:prstGeom prst="rect">
            <a:avLst/>
          </a:prstGeom>
          <a:solidFill>
            <a:srgbClr val="F6F8F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50">
                <a:solidFill>
                  <a:schemeClr val="tx1">
                    <a:lumMod val="76000"/>
                    <a:lumOff val="24000"/>
                  </a:schemeClr>
                </a:solidFill>
                <a:latin typeface="Calibri"/>
                <a:ea typeface="Calibri"/>
                <a:cs typeface="Calibri"/>
              </a:rPr>
              <a:t>$5,000</a:t>
            </a:r>
          </a:p>
        </p:txBody>
      </p:sp>
      <p:pic>
        <p:nvPicPr>
          <p:cNvPr id="31" name="Picture 30">
            <a:extLst>
              <a:ext uri="{FF2B5EF4-FFF2-40B4-BE49-F238E27FC236}">
                <a16:creationId xmlns:a16="http://schemas.microsoft.com/office/drawing/2014/main" id="{3B9386EF-E788-725D-A678-B606ED83E391}"/>
              </a:ext>
            </a:extLst>
          </p:cNvPr>
          <p:cNvPicPr>
            <a:picLocks noChangeAspect="1"/>
          </p:cNvPicPr>
          <p:nvPr/>
        </p:nvPicPr>
        <p:blipFill>
          <a:blip r:embed="rId6"/>
          <a:srcRect l="-5339" t="-12385" r="1205" b="-6009"/>
          <a:stretch>
            <a:fillRect/>
          </a:stretch>
        </p:blipFill>
        <p:spPr>
          <a:xfrm>
            <a:off x="4188855" y="5985256"/>
            <a:ext cx="922444" cy="281927"/>
          </a:xfrm>
          <a:prstGeom prst="rect">
            <a:avLst/>
          </a:prstGeom>
        </p:spPr>
      </p:pic>
      <p:sp>
        <p:nvSpPr>
          <p:cNvPr id="33" name="Arrow: Right 32">
            <a:extLst>
              <a:ext uri="{FF2B5EF4-FFF2-40B4-BE49-F238E27FC236}">
                <a16:creationId xmlns:a16="http://schemas.microsoft.com/office/drawing/2014/main" id="{974B3E07-1236-148B-EB4B-88A8694F4693}"/>
              </a:ext>
            </a:extLst>
          </p:cNvPr>
          <p:cNvSpPr/>
          <p:nvPr/>
        </p:nvSpPr>
        <p:spPr>
          <a:xfrm rot="8580000">
            <a:off x="4586028" y="5214040"/>
            <a:ext cx="792229" cy="255432"/>
          </a:xfrm>
          <a:prstGeom prst="rightArrow">
            <a:avLst/>
          </a:prstGeom>
          <a:solidFill>
            <a:srgbClr val="FFCCFF"/>
          </a:solidFill>
          <a:ln>
            <a:solidFill>
              <a:srgbClr val="353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800" kern="1200">
                <a:solidFill>
                  <a:schemeClr val="lt1"/>
                </a:solidFill>
                <a:latin typeface="+mn-lt"/>
                <a:ea typeface="+mn-ea"/>
                <a:cs typeface="+mn-cs"/>
              </a:defRPr>
            </a:lvl1pPr>
            <a:lvl2pPr marL="457200" algn="l" rtl="0" fontAlgn="base">
              <a:spcBef>
                <a:spcPct val="0"/>
              </a:spcBef>
              <a:spcAft>
                <a:spcPct val="0"/>
              </a:spcAft>
              <a:defRPr sz="2800" kern="1200">
                <a:solidFill>
                  <a:schemeClr val="lt1"/>
                </a:solidFill>
                <a:latin typeface="+mn-lt"/>
                <a:ea typeface="+mn-ea"/>
                <a:cs typeface="+mn-cs"/>
              </a:defRPr>
            </a:lvl2pPr>
            <a:lvl3pPr marL="914400" algn="l" rtl="0" fontAlgn="base">
              <a:spcBef>
                <a:spcPct val="0"/>
              </a:spcBef>
              <a:spcAft>
                <a:spcPct val="0"/>
              </a:spcAft>
              <a:defRPr sz="2800" kern="1200">
                <a:solidFill>
                  <a:schemeClr val="lt1"/>
                </a:solidFill>
                <a:latin typeface="+mn-lt"/>
                <a:ea typeface="+mn-ea"/>
                <a:cs typeface="+mn-cs"/>
              </a:defRPr>
            </a:lvl3pPr>
            <a:lvl4pPr marL="1371600" algn="l" rtl="0" fontAlgn="base">
              <a:spcBef>
                <a:spcPct val="0"/>
              </a:spcBef>
              <a:spcAft>
                <a:spcPct val="0"/>
              </a:spcAft>
              <a:defRPr sz="2800" kern="1200">
                <a:solidFill>
                  <a:schemeClr val="lt1"/>
                </a:solidFill>
                <a:latin typeface="+mn-lt"/>
                <a:ea typeface="+mn-ea"/>
                <a:cs typeface="+mn-cs"/>
              </a:defRPr>
            </a:lvl4pPr>
            <a:lvl5pPr marL="1828800" algn="l" rtl="0" fontAlgn="base">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endParaRPr lang="en-US"/>
          </a:p>
        </p:txBody>
      </p:sp>
      <p:sp>
        <p:nvSpPr>
          <p:cNvPr id="35" name="Content Placeholder 2">
            <a:extLst>
              <a:ext uri="{FF2B5EF4-FFF2-40B4-BE49-F238E27FC236}">
                <a16:creationId xmlns:a16="http://schemas.microsoft.com/office/drawing/2014/main" id="{E8F75B2D-0F65-FC38-B4FE-4E7662AACB5C}"/>
              </a:ext>
            </a:extLst>
          </p:cNvPr>
          <p:cNvSpPr txBox="1">
            <a:spLocks/>
          </p:cNvSpPr>
          <p:nvPr/>
        </p:nvSpPr>
        <p:spPr bwMode="auto">
          <a:xfrm>
            <a:off x="5431406" y="3996056"/>
            <a:ext cx="3549247" cy="940648"/>
          </a:xfrm>
          <a:prstGeom prst="rect">
            <a:avLst/>
          </a:prstGeom>
          <a:solidFill>
            <a:srgbClr val="FFCCFF"/>
          </a:solidFill>
          <a:ln w="19050">
            <a:solidFill>
              <a:srgbClr val="3366CC"/>
            </a:solid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marL="0" indent="0">
              <a:buNone/>
            </a:pPr>
            <a:r>
              <a:rPr lang="en-US" sz="1400" b="0" kern="0">
                <a:cs typeface="Arial"/>
              </a:rPr>
              <a:t>In this example, we need to update the expenditure amount to reflect that all the funds were spent AND update the </a:t>
            </a:r>
            <a:r>
              <a:rPr lang="en-US" sz="1400" b="0" kern="0" err="1">
                <a:cs typeface="Arial"/>
              </a:rPr>
              <a:t>projec</a:t>
            </a:r>
            <a:r>
              <a:rPr lang="en-US" sz="1400" b="0" kern="0">
                <a:cs typeface="Arial"/>
              </a:rPr>
              <a:t>t category to 6 – Revenue Replacement</a:t>
            </a:r>
          </a:p>
        </p:txBody>
      </p:sp>
      <p:sp>
        <p:nvSpPr>
          <p:cNvPr id="37" name="Arrow: Bent 36">
            <a:extLst>
              <a:ext uri="{FF2B5EF4-FFF2-40B4-BE49-F238E27FC236}">
                <a16:creationId xmlns:a16="http://schemas.microsoft.com/office/drawing/2014/main" id="{7AAC2C11-6206-A006-525B-75A70122F278}"/>
              </a:ext>
            </a:extLst>
          </p:cNvPr>
          <p:cNvSpPr/>
          <p:nvPr/>
        </p:nvSpPr>
        <p:spPr>
          <a:xfrm flipH="1">
            <a:off x="6935279" y="3426724"/>
            <a:ext cx="539031" cy="460277"/>
          </a:xfrm>
          <a:prstGeom prst="bentArrow">
            <a:avLst/>
          </a:prstGeom>
          <a:solidFill>
            <a:srgbClr val="FFCCFF"/>
          </a:solidFill>
          <a:ln>
            <a:solidFill>
              <a:srgbClr val="353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13685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E051C-3E83-CAA7-FE19-91CE0ECF29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21ED6F-B7CD-E533-3AE9-6B2C7DFAF554}"/>
              </a:ext>
            </a:extLst>
          </p:cNvPr>
          <p:cNvSpPr>
            <a:spLocks noGrp="1"/>
          </p:cNvSpPr>
          <p:nvPr>
            <p:ph type="title"/>
          </p:nvPr>
        </p:nvSpPr>
        <p:spPr>
          <a:xfrm>
            <a:off x="0" y="965128"/>
            <a:ext cx="8991600" cy="534987"/>
          </a:xfrm>
        </p:spPr>
        <p:txBody>
          <a:bodyPr/>
          <a:lstStyle/>
          <a:p>
            <a:r>
              <a:rPr lang="en-US">
                <a:ea typeface="Verdana"/>
              </a:rPr>
              <a:t>Scenario 2: Updating project category</a:t>
            </a:r>
            <a:endParaRPr lang="en-US"/>
          </a:p>
        </p:txBody>
      </p:sp>
      <p:sp>
        <p:nvSpPr>
          <p:cNvPr id="7" name="TextBox 6">
            <a:extLst>
              <a:ext uri="{FF2B5EF4-FFF2-40B4-BE49-F238E27FC236}">
                <a16:creationId xmlns:a16="http://schemas.microsoft.com/office/drawing/2014/main" id="{6D16042E-319F-EE6D-0DB9-B60957D3C209}"/>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35</a:t>
            </a:r>
          </a:p>
        </p:txBody>
      </p:sp>
      <p:sp>
        <p:nvSpPr>
          <p:cNvPr id="15" name="Content Placeholder 2">
            <a:extLst>
              <a:ext uri="{FF2B5EF4-FFF2-40B4-BE49-F238E27FC236}">
                <a16:creationId xmlns:a16="http://schemas.microsoft.com/office/drawing/2014/main" id="{655978B0-3CA9-1AA0-10B1-9FC8FFE0F3CB}"/>
              </a:ext>
            </a:extLst>
          </p:cNvPr>
          <p:cNvSpPr txBox="1">
            <a:spLocks/>
          </p:cNvSpPr>
          <p:nvPr/>
        </p:nvSpPr>
        <p:spPr bwMode="auto">
          <a:xfrm>
            <a:off x="20448" y="1587297"/>
            <a:ext cx="8835943" cy="26995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ea typeface="+mn-lt"/>
                <a:cs typeface="+mn-lt"/>
              </a:rPr>
              <a:t>Select the Project Expenditure Category Group dropdown to update to 6 - Revenue Replacement</a:t>
            </a:r>
          </a:p>
          <a:p>
            <a:r>
              <a:rPr lang="en-US" sz="2400" b="0" kern="0">
                <a:cs typeface="Arial"/>
              </a:rPr>
              <a:t>Another dropdown will appear. Choose 6.1 - Provision of Government Services</a:t>
            </a:r>
          </a:p>
          <a:p>
            <a:r>
              <a:rPr lang="en-US" sz="2400" b="0" kern="0">
                <a:cs typeface="Arial"/>
              </a:rPr>
              <a:t>Please note, some red text will appear, indicating that your report has been simplified</a:t>
            </a:r>
          </a:p>
        </p:txBody>
      </p:sp>
      <p:pic>
        <p:nvPicPr>
          <p:cNvPr id="4" name="Picture 12" descr="Graphical user interface, text, application, email&#10;&#10;Description automatically generated">
            <a:extLst>
              <a:ext uri="{FF2B5EF4-FFF2-40B4-BE49-F238E27FC236}">
                <a16:creationId xmlns:a16="http://schemas.microsoft.com/office/drawing/2014/main" id="{79692011-8EC0-715A-F4C3-FF1798B547DA}"/>
              </a:ext>
            </a:extLst>
          </p:cNvPr>
          <p:cNvPicPr>
            <a:picLocks noChangeAspect="1"/>
          </p:cNvPicPr>
          <p:nvPr/>
        </p:nvPicPr>
        <p:blipFill>
          <a:blip r:embed="rId3"/>
          <a:srcRect l="10" t="12945" r="16439" b="53241"/>
          <a:stretch>
            <a:fillRect/>
          </a:stretch>
        </p:blipFill>
        <p:spPr>
          <a:xfrm>
            <a:off x="149729" y="4447852"/>
            <a:ext cx="8734900" cy="1825680"/>
          </a:xfrm>
          <a:prstGeom prst="rect">
            <a:avLst/>
          </a:prstGeom>
          <a:ln>
            <a:solidFill>
              <a:srgbClr val="4472C4"/>
            </a:solidFill>
          </a:ln>
        </p:spPr>
      </p:pic>
      <p:sp>
        <p:nvSpPr>
          <p:cNvPr id="11" name="Rectangle: Rounded Corners 10">
            <a:extLst>
              <a:ext uri="{FF2B5EF4-FFF2-40B4-BE49-F238E27FC236}">
                <a16:creationId xmlns:a16="http://schemas.microsoft.com/office/drawing/2014/main" id="{E360B0B1-B71A-4C9F-92DE-E3A2FB240DD5}"/>
              </a:ext>
            </a:extLst>
          </p:cNvPr>
          <p:cNvSpPr/>
          <p:nvPr/>
        </p:nvSpPr>
        <p:spPr>
          <a:xfrm>
            <a:off x="16852" y="4398590"/>
            <a:ext cx="8357859" cy="133920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05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41B22-9F08-4AA7-CA23-7A48AD567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688B8-4D66-6AE5-A548-6963905546C3}"/>
              </a:ext>
            </a:extLst>
          </p:cNvPr>
          <p:cNvSpPr>
            <a:spLocks noGrp="1"/>
          </p:cNvSpPr>
          <p:nvPr>
            <p:ph type="title"/>
          </p:nvPr>
        </p:nvSpPr>
        <p:spPr>
          <a:xfrm>
            <a:off x="0" y="965128"/>
            <a:ext cx="8947427" cy="612291"/>
          </a:xfrm>
        </p:spPr>
        <p:txBody>
          <a:bodyPr/>
          <a:lstStyle/>
          <a:p>
            <a:r>
              <a:rPr lang="en-US">
                <a:ea typeface="Verdana"/>
              </a:rPr>
              <a:t>Scenario 2: Updating obligations/expenses</a:t>
            </a:r>
          </a:p>
        </p:txBody>
      </p:sp>
      <p:sp>
        <p:nvSpPr>
          <p:cNvPr id="7" name="TextBox 6">
            <a:extLst>
              <a:ext uri="{FF2B5EF4-FFF2-40B4-BE49-F238E27FC236}">
                <a16:creationId xmlns:a16="http://schemas.microsoft.com/office/drawing/2014/main" id="{BF91E681-4EA2-150C-7496-6F8D5B4DA85A}"/>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36</a:t>
            </a:r>
          </a:p>
        </p:txBody>
      </p:sp>
      <p:pic>
        <p:nvPicPr>
          <p:cNvPr id="12" name="Picture 12" descr="Graphical user interface, text, application, email&#10;&#10;Description automatically generated">
            <a:extLst>
              <a:ext uri="{FF2B5EF4-FFF2-40B4-BE49-F238E27FC236}">
                <a16:creationId xmlns:a16="http://schemas.microsoft.com/office/drawing/2014/main" id="{CEBF937F-1B34-8A9D-086F-264BEC0C4E6B}"/>
              </a:ext>
            </a:extLst>
          </p:cNvPr>
          <p:cNvPicPr>
            <a:picLocks noChangeAspect="1"/>
          </p:cNvPicPr>
          <p:nvPr/>
        </p:nvPicPr>
        <p:blipFill>
          <a:blip r:embed="rId3"/>
          <a:srcRect t="44701" r="50098" b="43412"/>
          <a:stretch/>
        </p:blipFill>
        <p:spPr>
          <a:xfrm>
            <a:off x="896286" y="5445376"/>
            <a:ext cx="7758599" cy="956070"/>
          </a:xfrm>
          <a:prstGeom prst="rect">
            <a:avLst/>
          </a:prstGeom>
          <a:ln>
            <a:solidFill>
              <a:srgbClr val="4472C4"/>
            </a:solidFill>
          </a:ln>
        </p:spPr>
      </p:pic>
      <p:sp>
        <p:nvSpPr>
          <p:cNvPr id="15" name="Content Placeholder 2">
            <a:extLst>
              <a:ext uri="{FF2B5EF4-FFF2-40B4-BE49-F238E27FC236}">
                <a16:creationId xmlns:a16="http://schemas.microsoft.com/office/drawing/2014/main" id="{545CA72C-D8E4-EDA6-AB55-8E7ABA64CDFD}"/>
              </a:ext>
            </a:extLst>
          </p:cNvPr>
          <p:cNvSpPr txBox="1">
            <a:spLocks/>
          </p:cNvSpPr>
          <p:nvPr/>
        </p:nvSpPr>
        <p:spPr bwMode="auto">
          <a:xfrm>
            <a:off x="126124" y="1576416"/>
            <a:ext cx="9020201" cy="13814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ea typeface="+mn-lt"/>
                <a:cs typeface="+mn-lt"/>
              </a:rPr>
              <a:t>First, update </a:t>
            </a:r>
            <a:r>
              <a:rPr lang="en-US" sz="2400" kern="0">
                <a:ea typeface="+mn-lt"/>
                <a:cs typeface="+mn-lt"/>
              </a:rPr>
              <a:t>Current Period Obligations</a:t>
            </a:r>
            <a:r>
              <a:rPr lang="en-US" sz="2400" b="0" kern="0">
                <a:ea typeface="+mn-lt"/>
                <a:cs typeface="+mn-lt"/>
              </a:rPr>
              <a:t> and </a:t>
            </a:r>
            <a:r>
              <a:rPr lang="en-US" sz="2400" kern="0">
                <a:ea typeface="+mn-lt"/>
                <a:cs typeface="+mn-lt"/>
              </a:rPr>
              <a:t>Current Period Expenditures</a:t>
            </a:r>
            <a:r>
              <a:rPr lang="en-US" sz="2400" b="0" kern="0">
                <a:ea typeface="+mn-lt"/>
                <a:cs typeface="+mn-lt"/>
              </a:rPr>
              <a:t> boxes – these amounts should match. </a:t>
            </a:r>
          </a:p>
          <a:p>
            <a:pPr lvl="1"/>
            <a:r>
              <a:rPr lang="en-US" sz="2000" kern="0">
                <a:ea typeface="+mn-lt"/>
                <a:cs typeface="+mn-lt"/>
              </a:rPr>
              <a:t>Funds obligated and spent between April 2025 - March 2026</a:t>
            </a:r>
            <a:endParaRPr lang="en-US" sz="2000" b="0" kern="0">
              <a:ea typeface="+mn-lt"/>
              <a:cs typeface="+mn-lt"/>
            </a:endParaRPr>
          </a:p>
        </p:txBody>
      </p:sp>
      <p:pic>
        <p:nvPicPr>
          <p:cNvPr id="18" name="Picture 11">
            <a:extLst>
              <a:ext uri="{FF2B5EF4-FFF2-40B4-BE49-F238E27FC236}">
                <a16:creationId xmlns:a16="http://schemas.microsoft.com/office/drawing/2014/main" id="{FE3DD43D-56DA-B5AA-1A09-26E46C15C02F}"/>
              </a:ext>
            </a:extLst>
          </p:cNvPr>
          <p:cNvPicPr>
            <a:picLocks noChangeAspect="1"/>
          </p:cNvPicPr>
          <p:nvPr/>
        </p:nvPicPr>
        <p:blipFill>
          <a:blip r:embed="rId4"/>
          <a:stretch>
            <a:fillRect/>
          </a:stretch>
        </p:blipFill>
        <p:spPr>
          <a:xfrm>
            <a:off x="756766" y="3198513"/>
            <a:ext cx="5757810" cy="259624"/>
          </a:xfrm>
          <a:prstGeom prst="rect">
            <a:avLst/>
          </a:prstGeom>
        </p:spPr>
      </p:pic>
      <p:pic>
        <p:nvPicPr>
          <p:cNvPr id="19" name="Picture 12" descr="Graphical user interface, text, application, email&#10;&#10;Description automatically generated">
            <a:extLst>
              <a:ext uri="{FF2B5EF4-FFF2-40B4-BE49-F238E27FC236}">
                <a16:creationId xmlns:a16="http://schemas.microsoft.com/office/drawing/2014/main" id="{25300144-A30A-8227-B236-71875F8ECB4D}"/>
              </a:ext>
            </a:extLst>
          </p:cNvPr>
          <p:cNvPicPr>
            <a:picLocks noChangeAspect="1"/>
          </p:cNvPicPr>
          <p:nvPr/>
        </p:nvPicPr>
        <p:blipFill>
          <a:blip r:embed="rId3"/>
          <a:srcRect l="49712" t="44701" b="43412"/>
          <a:stretch/>
        </p:blipFill>
        <p:spPr>
          <a:xfrm>
            <a:off x="788296" y="2861205"/>
            <a:ext cx="7727068" cy="944875"/>
          </a:xfrm>
          <a:prstGeom prst="rect">
            <a:avLst/>
          </a:prstGeom>
          <a:ln>
            <a:solidFill>
              <a:srgbClr val="4472C4"/>
            </a:solidFill>
          </a:ln>
        </p:spPr>
      </p:pic>
      <p:pic>
        <p:nvPicPr>
          <p:cNvPr id="21" name="Picture 20">
            <a:extLst>
              <a:ext uri="{FF2B5EF4-FFF2-40B4-BE49-F238E27FC236}">
                <a16:creationId xmlns:a16="http://schemas.microsoft.com/office/drawing/2014/main" id="{BED775F9-FC32-7F99-F04C-B46B48EDB45A}"/>
              </a:ext>
            </a:extLst>
          </p:cNvPr>
          <p:cNvPicPr>
            <a:picLocks noChangeAspect="1"/>
          </p:cNvPicPr>
          <p:nvPr/>
        </p:nvPicPr>
        <p:blipFill>
          <a:blip r:embed="rId5"/>
          <a:srcRect t="12869"/>
          <a:stretch/>
        </p:blipFill>
        <p:spPr>
          <a:xfrm>
            <a:off x="893291" y="3312599"/>
            <a:ext cx="7517078" cy="355331"/>
          </a:xfrm>
          <a:prstGeom prst="rect">
            <a:avLst/>
          </a:prstGeom>
        </p:spPr>
      </p:pic>
      <p:sp>
        <p:nvSpPr>
          <p:cNvPr id="23" name="Content Placeholder 2">
            <a:extLst>
              <a:ext uri="{FF2B5EF4-FFF2-40B4-BE49-F238E27FC236}">
                <a16:creationId xmlns:a16="http://schemas.microsoft.com/office/drawing/2014/main" id="{5D479EB9-C471-6366-568F-D82E8DA8F49D}"/>
              </a:ext>
            </a:extLst>
          </p:cNvPr>
          <p:cNvSpPr txBox="1">
            <a:spLocks/>
          </p:cNvSpPr>
          <p:nvPr/>
        </p:nvSpPr>
        <p:spPr bwMode="auto">
          <a:xfrm>
            <a:off x="202324" y="3902672"/>
            <a:ext cx="8739352" cy="14824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ea typeface="+mn-lt"/>
                <a:cs typeface="+mn-lt"/>
              </a:rPr>
              <a:t>Update </a:t>
            </a:r>
            <a:r>
              <a:rPr lang="en-US" sz="2400" kern="0">
                <a:ea typeface="+mn-lt"/>
                <a:cs typeface="+mn-lt"/>
              </a:rPr>
              <a:t>Cumulative Expenditures </a:t>
            </a:r>
            <a:r>
              <a:rPr lang="en-US" sz="2400" b="0" kern="0">
                <a:ea typeface="+mn-lt"/>
                <a:cs typeface="+mn-lt"/>
              </a:rPr>
              <a:t>box</a:t>
            </a:r>
          </a:p>
          <a:p>
            <a:pPr lvl="1"/>
            <a:r>
              <a:rPr lang="en-US" sz="2000" kern="0">
                <a:ea typeface="+mn-lt"/>
                <a:cs typeface="+mn-lt"/>
              </a:rPr>
              <a:t>Funds obligated and spent since the beginning of program. If you only have one project, the C.O. box should have your full award amount already entered.</a:t>
            </a:r>
          </a:p>
        </p:txBody>
      </p:sp>
    </p:spTree>
    <p:extLst>
      <p:ext uri="{BB962C8B-B14F-4D97-AF65-F5344CB8AC3E}">
        <p14:creationId xmlns:p14="http://schemas.microsoft.com/office/powerpoint/2010/main" val="2083118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970F2-528B-1D0E-2712-7DD460ABE7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94DD17-7EDC-B643-1C3D-8061BCC4580D}"/>
              </a:ext>
            </a:extLst>
          </p:cNvPr>
          <p:cNvSpPr>
            <a:spLocks noGrp="1"/>
          </p:cNvSpPr>
          <p:nvPr>
            <p:ph type="title"/>
          </p:nvPr>
        </p:nvSpPr>
        <p:spPr>
          <a:xfrm>
            <a:off x="0" y="965128"/>
            <a:ext cx="8991600" cy="534987"/>
          </a:xfrm>
        </p:spPr>
        <p:txBody>
          <a:bodyPr/>
          <a:lstStyle/>
          <a:p>
            <a:r>
              <a:rPr lang="en-US">
                <a:ea typeface="Verdana"/>
              </a:rPr>
              <a:t>Scenario 2: Updating project details</a:t>
            </a:r>
            <a:endParaRPr lang="en-US"/>
          </a:p>
        </p:txBody>
      </p:sp>
      <p:sp>
        <p:nvSpPr>
          <p:cNvPr id="7" name="TextBox 6">
            <a:extLst>
              <a:ext uri="{FF2B5EF4-FFF2-40B4-BE49-F238E27FC236}">
                <a16:creationId xmlns:a16="http://schemas.microsoft.com/office/drawing/2014/main" id="{09A2F726-BE00-8DA5-BA07-B8FC5BDA33B1}"/>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37</a:t>
            </a:r>
          </a:p>
        </p:txBody>
      </p:sp>
      <p:sp>
        <p:nvSpPr>
          <p:cNvPr id="15" name="Content Placeholder 2">
            <a:extLst>
              <a:ext uri="{FF2B5EF4-FFF2-40B4-BE49-F238E27FC236}">
                <a16:creationId xmlns:a16="http://schemas.microsoft.com/office/drawing/2014/main" id="{53E2B404-928A-5310-A056-837A30C65F85}"/>
              </a:ext>
            </a:extLst>
          </p:cNvPr>
          <p:cNvSpPr txBox="1">
            <a:spLocks/>
          </p:cNvSpPr>
          <p:nvPr/>
        </p:nvSpPr>
        <p:spPr bwMode="auto">
          <a:xfrm>
            <a:off x="106307" y="1490705"/>
            <a:ext cx="8739352" cy="617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cs typeface="Arial"/>
              </a:rPr>
              <a:t>Make any other updates as needed, including a strong description, start and end dates, etc. Then confirm project.</a:t>
            </a:r>
          </a:p>
        </p:txBody>
      </p:sp>
      <p:pic>
        <p:nvPicPr>
          <p:cNvPr id="4" name="Picture 12" descr="Graphical user interface, text, application, email&#10;&#10;Description automatically generated">
            <a:extLst>
              <a:ext uri="{FF2B5EF4-FFF2-40B4-BE49-F238E27FC236}">
                <a16:creationId xmlns:a16="http://schemas.microsoft.com/office/drawing/2014/main" id="{1CEFFC56-0C25-DC4F-B51A-BE2369FA3954}"/>
              </a:ext>
            </a:extLst>
          </p:cNvPr>
          <p:cNvPicPr>
            <a:picLocks noChangeAspect="1"/>
          </p:cNvPicPr>
          <p:nvPr/>
        </p:nvPicPr>
        <p:blipFill>
          <a:blip r:embed="rId3"/>
          <a:srcRect t="13567" b="-1"/>
          <a:stretch/>
        </p:blipFill>
        <p:spPr>
          <a:xfrm>
            <a:off x="126126" y="2388080"/>
            <a:ext cx="8964612" cy="4008255"/>
          </a:xfrm>
          <a:prstGeom prst="rect">
            <a:avLst/>
          </a:prstGeom>
          <a:ln>
            <a:solidFill>
              <a:srgbClr val="4472C4"/>
            </a:solidFill>
          </a:ln>
        </p:spPr>
      </p:pic>
      <p:pic>
        <p:nvPicPr>
          <p:cNvPr id="8" name="Picture 5" descr="Graphical user interface, text, application, email&#10;&#10;Description automatically generated">
            <a:extLst>
              <a:ext uri="{FF2B5EF4-FFF2-40B4-BE49-F238E27FC236}">
                <a16:creationId xmlns:a16="http://schemas.microsoft.com/office/drawing/2014/main" id="{D31D10A9-9E26-9EF0-A37F-F45163ECFD4A}"/>
              </a:ext>
            </a:extLst>
          </p:cNvPr>
          <p:cNvPicPr>
            <a:picLocks noGrp="1" noChangeAspect="1"/>
          </p:cNvPicPr>
          <p:nvPr>
            <p:ph idx="1"/>
          </p:nvPr>
        </p:nvPicPr>
        <p:blipFill>
          <a:blip r:embed="rId4"/>
          <a:srcRect l="-373" t="36667" r="789" b="-1303"/>
          <a:stretch/>
        </p:blipFill>
        <p:spPr>
          <a:xfrm>
            <a:off x="82202" y="3444172"/>
            <a:ext cx="8983452" cy="3026713"/>
          </a:xfrm>
          <a:ln>
            <a:noFill/>
          </a:ln>
        </p:spPr>
      </p:pic>
      <p:pic>
        <p:nvPicPr>
          <p:cNvPr id="12" name="Picture 11" descr="A screenshot of a computer&#10;&#10;AI-generated content may be incorrect.">
            <a:extLst>
              <a:ext uri="{FF2B5EF4-FFF2-40B4-BE49-F238E27FC236}">
                <a16:creationId xmlns:a16="http://schemas.microsoft.com/office/drawing/2014/main" id="{C021E58A-F2F2-6744-5A47-507D1A4A578A}"/>
              </a:ext>
            </a:extLst>
          </p:cNvPr>
          <p:cNvPicPr>
            <a:picLocks noChangeAspect="1"/>
          </p:cNvPicPr>
          <p:nvPr/>
        </p:nvPicPr>
        <p:blipFill>
          <a:blip r:embed="rId5"/>
          <a:srcRect r="-1807" b="2130"/>
          <a:stretch/>
        </p:blipFill>
        <p:spPr>
          <a:xfrm>
            <a:off x="219503" y="5222049"/>
            <a:ext cx="4625351" cy="1058400"/>
          </a:xfrm>
          <a:prstGeom prst="rect">
            <a:avLst/>
          </a:prstGeom>
        </p:spPr>
      </p:pic>
      <p:sp>
        <p:nvSpPr>
          <p:cNvPr id="14" name="TextBox 13">
            <a:extLst>
              <a:ext uri="{FF2B5EF4-FFF2-40B4-BE49-F238E27FC236}">
                <a16:creationId xmlns:a16="http://schemas.microsoft.com/office/drawing/2014/main" id="{9D45D31B-B8BC-61F5-20D8-9B0C25E27ADC}"/>
              </a:ext>
            </a:extLst>
          </p:cNvPr>
          <p:cNvSpPr txBox="1"/>
          <p:nvPr/>
        </p:nvSpPr>
        <p:spPr>
          <a:xfrm>
            <a:off x="349921" y="5388107"/>
            <a:ext cx="82515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rgbClr val="FF0000"/>
                </a:solidFill>
                <a:latin typeface="Calibri"/>
                <a:ea typeface="Calibri"/>
                <a:cs typeface="Times New Roman"/>
              </a:rPr>
              <a:t>Start date</a:t>
            </a:r>
            <a:endParaRPr lang="en-US"/>
          </a:p>
        </p:txBody>
      </p:sp>
      <p:sp>
        <p:nvSpPr>
          <p:cNvPr id="17" name="TextBox 16">
            <a:extLst>
              <a:ext uri="{FF2B5EF4-FFF2-40B4-BE49-F238E27FC236}">
                <a16:creationId xmlns:a16="http://schemas.microsoft.com/office/drawing/2014/main" id="{7A126886-002E-9C22-9BC9-16803D9BA61C}"/>
              </a:ext>
            </a:extLst>
          </p:cNvPr>
          <p:cNvSpPr txBox="1"/>
          <p:nvPr/>
        </p:nvSpPr>
        <p:spPr>
          <a:xfrm>
            <a:off x="2537138" y="5388108"/>
            <a:ext cx="147213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rgbClr val="FF0000"/>
                </a:solidFill>
                <a:latin typeface="Calibri"/>
                <a:ea typeface="Calibri"/>
                <a:cs typeface="Times New Roman"/>
              </a:rPr>
              <a:t>End date</a:t>
            </a:r>
            <a:endParaRPr lang="en-US">
              <a:solidFill>
                <a:srgbClr val="FF0000"/>
              </a:solidFill>
              <a:cs typeface="Times New Roman"/>
            </a:endParaRPr>
          </a:p>
        </p:txBody>
      </p:sp>
      <p:sp>
        <p:nvSpPr>
          <p:cNvPr id="19" name="TextBox 18">
            <a:extLst>
              <a:ext uri="{FF2B5EF4-FFF2-40B4-BE49-F238E27FC236}">
                <a16:creationId xmlns:a16="http://schemas.microsoft.com/office/drawing/2014/main" id="{651FBB02-13B0-217E-BC6D-59712AED022E}"/>
              </a:ext>
            </a:extLst>
          </p:cNvPr>
          <p:cNvSpPr txBox="1"/>
          <p:nvPr/>
        </p:nvSpPr>
        <p:spPr>
          <a:xfrm>
            <a:off x="349661" y="5900601"/>
            <a:ext cx="3892078" cy="380064"/>
          </a:xfrm>
          <a:prstGeom prst="rect">
            <a:avLst/>
          </a:prstGeom>
          <a:solidFill>
            <a:schemeClr val="bg1"/>
          </a:solidFill>
        </p:spPr>
        <p:txBody>
          <a:bodyPr wrap="square" lIns="91440" tIns="45720" rIns="91440" bIns="45720" rtlCol="0" anchor="t">
            <a:spAutoFit/>
          </a:bodyPr>
          <a:lstStyle/>
          <a:p>
            <a:r>
              <a:rPr lang="en-US" sz="900">
                <a:solidFill>
                  <a:srgbClr val="FF0000"/>
                </a:solidFill>
                <a:latin typeface="Calibri"/>
                <a:ea typeface="Calibri"/>
                <a:cs typeface="Calibri"/>
              </a:rPr>
              <a:t>Description of about </a:t>
            </a:r>
            <a:r>
              <a:rPr lang="en-US" sz="900">
                <a:solidFill>
                  <a:srgbClr val="FF0000"/>
                </a:solidFill>
                <a:latin typeface="Calibri"/>
                <a:ea typeface="Calibri"/>
                <a:cs typeface="Times New Roman"/>
              </a:rPr>
              <a:t>3-5 sentences describing things like how the funds were spent, population being served, the desired outcomes, etc.</a:t>
            </a:r>
            <a:endParaRPr lang="en-US" sz="900">
              <a:solidFill>
                <a:srgbClr val="FF0000"/>
              </a:solidFill>
              <a:latin typeface="Calibri"/>
              <a:ea typeface="Calibri"/>
              <a:cs typeface="Calibri"/>
            </a:endParaRPr>
          </a:p>
        </p:txBody>
      </p:sp>
      <p:sp>
        <p:nvSpPr>
          <p:cNvPr id="20" name="Rectangle: Rounded Corners 19">
            <a:extLst>
              <a:ext uri="{FF2B5EF4-FFF2-40B4-BE49-F238E27FC236}">
                <a16:creationId xmlns:a16="http://schemas.microsoft.com/office/drawing/2014/main" id="{7E33534E-E791-EFFD-32A4-3B816C15F410}"/>
              </a:ext>
            </a:extLst>
          </p:cNvPr>
          <p:cNvSpPr/>
          <p:nvPr/>
        </p:nvSpPr>
        <p:spPr>
          <a:xfrm>
            <a:off x="-4613" y="4789826"/>
            <a:ext cx="4972291" cy="16038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62CAB4D-4B9E-7469-C44D-CBBA98E136CC}"/>
              </a:ext>
            </a:extLst>
          </p:cNvPr>
          <p:cNvSpPr txBox="1"/>
          <p:nvPr/>
        </p:nvSpPr>
        <p:spPr>
          <a:xfrm>
            <a:off x="220974" y="4090941"/>
            <a:ext cx="2124227" cy="215444"/>
          </a:xfrm>
          <a:prstGeom prst="rect">
            <a:avLst/>
          </a:prstGeom>
          <a:solidFill>
            <a:schemeClr val="bg1"/>
          </a:solidFill>
          <a:ln>
            <a:solidFill>
              <a:schemeClr val="bg2">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a:solidFill>
                  <a:schemeClr val="bg2"/>
                </a:solidFill>
                <a:latin typeface="Aptos"/>
                <a:cs typeface="Times New Roman"/>
              </a:rPr>
              <a:t>$25,000.00</a:t>
            </a:r>
          </a:p>
        </p:txBody>
      </p:sp>
      <p:sp>
        <p:nvSpPr>
          <p:cNvPr id="10" name="TextBox 9">
            <a:extLst>
              <a:ext uri="{FF2B5EF4-FFF2-40B4-BE49-F238E27FC236}">
                <a16:creationId xmlns:a16="http://schemas.microsoft.com/office/drawing/2014/main" id="{5C25112F-986D-20CB-E63B-C5C4C413BA61}"/>
              </a:ext>
            </a:extLst>
          </p:cNvPr>
          <p:cNvSpPr txBox="1"/>
          <p:nvPr/>
        </p:nvSpPr>
        <p:spPr>
          <a:xfrm>
            <a:off x="2445604" y="4090940"/>
            <a:ext cx="2124227" cy="215444"/>
          </a:xfrm>
          <a:prstGeom prst="rect">
            <a:avLst/>
          </a:prstGeom>
          <a:solidFill>
            <a:schemeClr val="bg1"/>
          </a:solidFill>
          <a:ln>
            <a:solidFill>
              <a:schemeClr val="bg2">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a:solidFill>
                  <a:schemeClr val="bg2"/>
                </a:solidFill>
                <a:latin typeface="Aptos"/>
                <a:cs typeface="Times New Roman"/>
              </a:rPr>
              <a:t>$25,000.00</a:t>
            </a:r>
          </a:p>
        </p:txBody>
      </p:sp>
      <p:sp>
        <p:nvSpPr>
          <p:cNvPr id="13" name="TextBox 12">
            <a:extLst>
              <a:ext uri="{FF2B5EF4-FFF2-40B4-BE49-F238E27FC236}">
                <a16:creationId xmlns:a16="http://schemas.microsoft.com/office/drawing/2014/main" id="{637553ED-984F-F8CB-C381-ED30273A7D6F}"/>
              </a:ext>
            </a:extLst>
          </p:cNvPr>
          <p:cNvSpPr txBox="1"/>
          <p:nvPr/>
        </p:nvSpPr>
        <p:spPr>
          <a:xfrm>
            <a:off x="4700920" y="4090941"/>
            <a:ext cx="2073086" cy="215444"/>
          </a:xfrm>
          <a:prstGeom prst="rect">
            <a:avLst/>
          </a:prstGeom>
          <a:solidFill>
            <a:schemeClr val="bg1"/>
          </a:solidFill>
          <a:ln>
            <a:solidFill>
              <a:schemeClr val="bg2">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a:solidFill>
                  <a:schemeClr val="bg2"/>
                </a:solidFill>
                <a:latin typeface="Aptos"/>
                <a:cs typeface="Times New Roman"/>
              </a:rPr>
              <a:t>$20,000.00</a:t>
            </a:r>
          </a:p>
        </p:txBody>
      </p:sp>
      <p:sp>
        <p:nvSpPr>
          <p:cNvPr id="16" name="TextBox 15">
            <a:extLst>
              <a:ext uri="{FF2B5EF4-FFF2-40B4-BE49-F238E27FC236}">
                <a16:creationId xmlns:a16="http://schemas.microsoft.com/office/drawing/2014/main" id="{A4928EA3-FA94-4658-5B17-BEB98CEF1B7F}"/>
              </a:ext>
            </a:extLst>
          </p:cNvPr>
          <p:cNvSpPr txBox="1"/>
          <p:nvPr/>
        </p:nvSpPr>
        <p:spPr>
          <a:xfrm>
            <a:off x="6976691" y="4090940"/>
            <a:ext cx="2042402" cy="215444"/>
          </a:xfrm>
          <a:prstGeom prst="rect">
            <a:avLst/>
          </a:prstGeom>
          <a:solidFill>
            <a:schemeClr val="bg1"/>
          </a:solidFill>
          <a:ln>
            <a:solidFill>
              <a:schemeClr val="bg2">
                <a:lumMod val="20000"/>
                <a:lumOff val="8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800">
                <a:solidFill>
                  <a:schemeClr val="bg2"/>
                </a:solidFill>
                <a:latin typeface="Aptos"/>
                <a:cs typeface="Times New Roman"/>
              </a:rPr>
              <a:t>$20,000.00</a:t>
            </a:r>
          </a:p>
        </p:txBody>
      </p:sp>
      <p:pic>
        <p:nvPicPr>
          <p:cNvPr id="9" name="Picture 8">
            <a:extLst>
              <a:ext uri="{FF2B5EF4-FFF2-40B4-BE49-F238E27FC236}">
                <a16:creationId xmlns:a16="http://schemas.microsoft.com/office/drawing/2014/main" id="{BC8222F5-7CED-7645-494A-4EBC68B51896}"/>
              </a:ext>
            </a:extLst>
          </p:cNvPr>
          <p:cNvPicPr>
            <a:picLocks noChangeAspect="1"/>
          </p:cNvPicPr>
          <p:nvPr/>
        </p:nvPicPr>
        <p:blipFill>
          <a:blip r:embed="rId6"/>
          <a:srcRect l="2944" t="25074" r="2253" b="12886"/>
          <a:stretch/>
        </p:blipFill>
        <p:spPr>
          <a:xfrm>
            <a:off x="7396599" y="6155952"/>
            <a:ext cx="1669055" cy="236161"/>
          </a:xfrm>
          <a:prstGeom prst="rect">
            <a:avLst/>
          </a:prstGeom>
        </p:spPr>
      </p:pic>
      <p:sp>
        <p:nvSpPr>
          <p:cNvPr id="5" name="Rectangle: Rounded Corners 4">
            <a:extLst>
              <a:ext uri="{FF2B5EF4-FFF2-40B4-BE49-F238E27FC236}">
                <a16:creationId xmlns:a16="http://schemas.microsoft.com/office/drawing/2014/main" id="{FB94B1A5-2B35-6DDF-3F76-DB95B36EB68A}"/>
              </a:ext>
            </a:extLst>
          </p:cNvPr>
          <p:cNvSpPr/>
          <p:nvPr/>
        </p:nvSpPr>
        <p:spPr>
          <a:xfrm>
            <a:off x="8180363" y="6041774"/>
            <a:ext cx="963637" cy="4616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477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41609-F7F0-CE58-022B-305D14986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C8645C-3502-872F-0F16-642E68EDE5FE}"/>
              </a:ext>
            </a:extLst>
          </p:cNvPr>
          <p:cNvSpPr>
            <a:spLocks noGrp="1"/>
          </p:cNvSpPr>
          <p:nvPr>
            <p:ph type="title"/>
          </p:nvPr>
        </p:nvSpPr>
        <p:spPr>
          <a:xfrm>
            <a:off x="874642" y="992326"/>
            <a:ext cx="8116957" cy="534987"/>
          </a:xfrm>
        </p:spPr>
        <p:txBody>
          <a:bodyPr/>
          <a:lstStyle/>
          <a:p>
            <a:r>
              <a:rPr lang="en-US"/>
              <a:t>Tip: Changing to Revenue Replacement</a:t>
            </a:r>
          </a:p>
        </p:txBody>
      </p:sp>
      <p:sp>
        <p:nvSpPr>
          <p:cNvPr id="3" name="Content Placeholder 2">
            <a:extLst>
              <a:ext uri="{FF2B5EF4-FFF2-40B4-BE49-F238E27FC236}">
                <a16:creationId xmlns:a16="http://schemas.microsoft.com/office/drawing/2014/main" id="{65FD4828-507C-9A82-3D18-3D446E61D815}"/>
              </a:ext>
            </a:extLst>
          </p:cNvPr>
          <p:cNvSpPr>
            <a:spLocks noGrp="1"/>
          </p:cNvSpPr>
          <p:nvPr>
            <p:ph idx="1"/>
          </p:nvPr>
        </p:nvSpPr>
        <p:spPr>
          <a:xfrm>
            <a:off x="243067" y="1859410"/>
            <a:ext cx="8759265" cy="2582102"/>
          </a:xfrm>
        </p:spPr>
        <p:txBody>
          <a:bodyPr/>
          <a:lstStyle/>
          <a:p>
            <a:r>
              <a:rPr lang="en-US" sz="2800" b="0"/>
              <a:t>Townships should </a:t>
            </a:r>
            <a:r>
              <a:rPr lang="en-US" sz="2800"/>
              <a:t>only </a:t>
            </a:r>
            <a:r>
              <a:rPr lang="en-US" sz="2800" b="0"/>
              <a:t>use expenditure category </a:t>
            </a:r>
            <a:br>
              <a:rPr lang="en-US" sz="2800" b="0"/>
            </a:br>
            <a:r>
              <a:rPr lang="en-US" sz="2800" b="0"/>
              <a:t>6 - Revenue Replacement for the easiest P&amp;E report and Closeout report</a:t>
            </a:r>
            <a:endParaRPr lang="en-US" sz="2800" b="0">
              <a:cs typeface="Arial"/>
            </a:endParaRPr>
          </a:p>
          <a:p>
            <a:r>
              <a:rPr lang="en-US" sz="2800" b="0">
                <a:cs typeface="Arial"/>
              </a:rPr>
              <a:t>After changing to 6/6.1, you will need to click on the Obligation Status and Expenditure Status boxes and delete anything previously entered</a:t>
            </a:r>
            <a:endParaRPr lang="en-US"/>
          </a:p>
        </p:txBody>
      </p:sp>
      <p:pic>
        <p:nvPicPr>
          <p:cNvPr id="4" name="Graphic 3" descr="Marketing with solid fill">
            <a:extLst>
              <a:ext uri="{FF2B5EF4-FFF2-40B4-BE49-F238E27FC236}">
                <a16:creationId xmlns:a16="http://schemas.microsoft.com/office/drawing/2014/main" id="{D9AA66AB-4745-AF3B-2329-4B288FF8818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9452" y="950120"/>
            <a:ext cx="914400" cy="914400"/>
          </a:xfrm>
          <a:prstGeom prst="rect">
            <a:avLst/>
          </a:prstGeom>
        </p:spPr>
      </p:pic>
      <p:sp>
        <p:nvSpPr>
          <p:cNvPr id="5" name="TextBox 4">
            <a:extLst>
              <a:ext uri="{FF2B5EF4-FFF2-40B4-BE49-F238E27FC236}">
                <a16:creationId xmlns:a16="http://schemas.microsoft.com/office/drawing/2014/main" id="{BD843111-84E6-93C2-C866-E8A81219F7F2}"/>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38</a:t>
            </a:r>
          </a:p>
        </p:txBody>
      </p:sp>
      <p:pic>
        <p:nvPicPr>
          <p:cNvPr id="9" name="Picture 8" descr="A screenshot of a computer&#10;&#10;AI-generated content may be incorrect.">
            <a:extLst>
              <a:ext uri="{FF2B5EF4-FFF2-40B4-BE49-F238E27FC236}">
                <a16:creationId xmlns:a16="http://schemas.microsoft.com/office/drawing/2014/main" id="{F20E4F99-BE0F-973F-93E4-8C616B816527}"/>
              </a:ext>
            </a:extLst>
          </p:cNvPr>
          <p:cNvPicPr>
            <a:picLocks noChangeAspect="1"/>
          </p:cNvPicPr>
          <p:nvPr/>
        </p:nvPicPr>
        <p:blipFill rotWithShape="1">
          <a:blip r:embed="rId3"/>
          <a:srcRect l="2605" t="66437" r="1026" b="9021"/>
          <a:stretch/>
        </p:blipFill>
        <p:spPr>
          <a:xfrm>
            <a:off x="759260" y="5071276"/>
            <a:ext cx="7675761" cy="1043853"/>
          </a:xfrm>
          <a:prstGeom prst="rect">
            <a:avLst/>
          </a:prstGeom>
          <a:ln w="12700">
            <a:solidFill>
              <a:srgbClr val="3366CC"/>
            </a:solidFill>
          </a:ln>
        </p:spPr>
      </p:pic>
      <p:sp>
        <p:nvSpPr>
          <p:cNvPr id="11" name="Rectangle: Rounded Corners 10">
            <a:extLst>
              <a:ext uri="{FF2B5EF4-FFF2-40B4-BE49-F238E27FC236}">
                <a16:creationId xmlns:a16="http://schemas.microsoft.com/office/drawing/2014/main" id="{E6B6B39E-14D5-E962-B439-964D1CC19944}"/>
              </a:ext>
            </a:extLst>
          </p:cNvPr>
          <p:cNvSpPr/>
          <p:nvPr/>
        </p:nvSpPr>
        <p:spPr>
          <a:xfrm>
            <a:off x="6274900" y="5075799"/>
            <a:ext cx="1522968" cy="10512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401393-FB6D-6F1F-FA59-9A80BAA41ECA}"/>
              </a:ext>
            </a:extLst>
          </p:cNvPr>
          <p:cNvPicPr>
            <a:picLocks noChangeAspect="1"/>
          </p:cNvPicPr>
          <p:nvPr/>
        </p:nvPicPr>
        <p:blipFill>
          <a:blip r:embed="rId4"/>
          <a:stretch>
            <a:fillRect/>
          </a:stretch>
        </p:blipFill>
        <p:spPr>
          <a:xfrm>
            <a:off x="6497273" y="5716567"/>
            <a:ext cx="357672" cy="284991"/>
          </a:xfrm>
          <a:prstGeom prst="rect">
            <a:avLst/>
          </a:prstGeom>
        </p:spPr>
      </p:pic>
      <p:pic>
        <p:nvPicPr>
          <p:cNvPr id="14" name="Picture 13">
            <a:extLst>
              <a:ext uri="{FF2B5EF4-FFF2-40B4-BE49-F238E27FC236}">
                <a16:creationId xmlns:a16="http://schemas.microsoft.com/office/drawing/2014/main" id="{9FF8E357-F7F6-8B5D-C9D5-603888618885}"/>
              </a:ext>
            </a:extLst>
          </p:cNvPr>
          <p:cNvPicPr>
            <a:picLocks noChangeAspect="1"/>
          </p:cNvPicPr>
          <p:nvPr/>
        </p:nvPicPr>
        <p:blipFill>
          <a:blip r:embed="rId4"/>
          <a:stretch>
            <a:fillRect/>
          </a:stretch>
        </p:blipFill>
        <p:spPr>
          <a:xfrm>
            <a:off x="7167124" y="5716567"/>
            <a:ext cx="357672" cy="284991"/>
          </a:xfrm>
          <a:prstGeom prst="rect">
            <a:avLst/>
          </a:prstGeom>
        </p:spPr>
      </p:pic>
    </p:spTree>
    <p:extLst>
      <p:ext uri="{BB962C8B-B14F-4D97-AF65-F5344CB8AC3E}">
        <p14:creationId xmlns:p14="http://schemas.microsoft.com/office/powerpoint/2010/main" val="70314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F1963-4F7F-E6A2-772A-C3FED536F331}"/>
              </a:ext>
            </a:extLst>
          </p:cNvPr>
          <p:cNvSpPr>
            <a:spLocks noGrp="1"/>
          </p:cNvSpPr>
          <p:nvPr>
            <p:ph type="title"/>
          </p:nvPr>
        </p:nvSpPr>
        <p:spPr/>
        <p:txBody>
          <a:bodyPr/>
          <a:lstStyle/>
          <a:p>
            <a:r>
              <a:rPr lang="en-US">
                <a:ea typeface="Verdana"/>
              </a:rPr>
              <a:t>PSATS ARP Guidance Available</a:t>
            </a:r>
            <a:endParaRPr lang="en-US"/>
          </a:p>
        </p:txBody>
      </p:sp>
      <p:pic>
        <p:nvPicPr>
          <p:cNvPr id="5" name="Content Placeholder 4" descr="A screenshot of a cellphone&#10;&#10;AI-generated content may be incorrect.">
            <a:extLst>
              <a:ext uri="{FF2B5EF4-FFF2-40B4-BE49-F238E27FC236}">
                <a16:creationId xmlns:a16="http://schemas.microsoft.com/office/drawing/2014/main" id="{D6D5B595-CC68-A162-098E-678F643F8CA1}"/>
              </a:ext>
            </a:extLst>
          </p:cNvPr>
          <p:cNvPicPr>
            <a:picLocks noGrp="1" noChangeAspect="1"/>
          </p:cNvPicPr>
          <p:nvPr>
            <p:ph sz="half" idx="1"/>
          </p:nvPr>
        </p:nvPicPr>
        <p:blipFill>
          <a:blip r:embed="rId2"/>
          <a:stretch>
            <a:fillRect/>
          </a:stretch>
        </p:blipFill>
        <p:spPr>
          <a:xfrm>
            <a:off x="6566654" y="1674813"/>
            <a:ext cx="2410148" cy="4573587"/>
          </a:xfrm>
        </p:spPr>
      </p:pic>
      <p:sp>
        <p:nvSpPr>
          <p:cNvPr id="4" name="Content Placeholder 3">
            <a:extLst>
              <a:ext uri="{FF2B5EF4-FFF2-40B4-BE49-F238E27FC236}">
                <a16:creationId xmlns:a16="http://schemas.microsoft.com/office/drawing/2014/main" id="{DE342EFC-36D1-124A-ED60-C63299C39529}"/>
              </a:ext>
            </a:extLst>
          </p:cNvPr>
          <p:cNvSpPr>
            <a:spLocks noGrp="1"/>
          </p:cNvSpPr>
          <p:nvPr>
            <p:ph sz="half" idx="2"/>
          </p:nvPr>
        </p:nvSpPr>
        <p:spPr>
          <a:xfrm>
            <a:off x="2932" y="2038228"/>
            <a:ext cx="6433038" cy="4362572"/>
          </a:xfrm>
        </p:spPr>
        <p:txBody>
          <a:bodyPr/>
          <a:lstStyle/>
          <a:p>
            <a:r>
              <a:rPr lang="en-US" b="0">
                <a:cs typeface="Arial"/>
              </a:rPr>
              <a:t>Resources, tips, and fact sheets are available on our ARP page</a:t>
            </a:r>
            <a:endParaRPr lang="en-US" b="0">
              <a:solidFill>
                <a:srgbClr val="000000"/>
              </a:solidFill>
              <a:cs typeface="Arial"/>
            </a:endParaRPr>
          </a:p>
          <a:p>
            <a:r>
              <a:rPr lang="en-US" b="0">
                <a:cs typeface="Arial"/>
              </a:rPr>
              <a:t>Head to psats.org and choose American Rescue Plan in the Quick Links</a:t>
            </a:r>
          </a:p>
          <a:p>
            <a:pPr lvl="1">
              <a:buFont typeface="Calibri" pitchFamily="2" charset="2"/>
              <a:buChar char="-"/>
            </a:pPr>
            <a:r>
              <a:rPr lang="en-US">
                <a:cs typeface="Arial"/>
              </a:rPr>
              <a:t>Direct link to Treasury's Portal</a:t>
            </a:r>
          </a:p>
          <a:p>
            <a:pPr lvl="1">
              <a:buFont typeface="Calibri" pitchFamily="2" charset="2"/>
              <a:buChar char="-"/>
            </a:pPr>
            <a:r>
              <a:rPr lang="en-US">
                <a:cs typeface="Arial"/>
              </a:rPr>
              <a:t>SAM.gov renewal guide</a:t>
            </a:r>
          </a:p>
          <a:p>
            <a:pPr lvl="1">
              <a:buFont typeface="Calibri" pitchFamily="2" charset="2"/>
              <a:buChar char="-"/>
            </a:pPr>
            <a:r>
              <a:rPr lang="en-US">
                <a:cs typeface="Arial"/>
              </a:rPr>
              <a:t>Presentation slides and a link to this webinar</a:t>
            </a:r>
          </a:p>
        </p:txBody>
      </p:sp>
      <p:sp>
        <p:nvSpPr>
          <p:cNvPr id="7" name="Rectangle: Rounded Corners 6">
            <a:extLst>
              <a:ext uri="{FF2B5EF4-FFF2-40B4-BE49-F238E27FC236}">
                <a16:creationId xmlns:a16="http://schemas.microsoft.com/office/drawing/2014/main" id="{64860612-65C7-A612-3DB5-58FBD41044F2}"/>
              </a:ext>
            </a:extLst>
          </p:cNvPr>
          <p:cNvSpPr/>
          <p:nvPr/>
        </p:nvSpPr>
        <p:spPr>
          <a:xfrm>
            <a:off x="7698439" y="5076621"/>
            <a:ext cx="1290440" cy="11713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800" kern="1200">
                <a:solidFill>
                  <a:schemeClr val="lt1"/>
                </a:solidFill>
                <a:latin typeface="+mn-lt"/>
                <a:ea typeface="+mn-ea"/>
                <a:cs typeface="+mn-cs"/>
              </a:defRPr>
            </a:lvl1pPr>
            <a:lvl2pPr marL="457200" algn="l" rtl="0" fontAlgn="base">
              <a:spcBef>
                <a:spcPct val="0"/>
              </a:spcBef>
              <a:spcAft>
                <a:spcPct val="0"/>
              </a:spcAft>
              <a:defRPr sz="2800" kern="1200">
                <a:solidFill>
                  <a:schemeClr val="lt1"/>
                </a:solidFill>
                <a:latin typeface="+mn-lt"/>
                <a:ea typeface="+mn-ea"/>
                <a:cs typeface="+mn-cs"/>
              </a:defRPr>
            </a:lvl2pPr>
            <a:lvl3pPr marL="914400" algn="l" rtl="0" fontAlgn="base">
              <a:spcBef>
                <a:spcPct val="0"/>
              </a:spcBef>
              <a:spcAft>
                <a:spcPct val="0"/>
              </a:spcAft>
              <a:defRPr sz="2800" kern="1200">
                <a:solidFill>
                  <a:schemeClr val="lt1"/>
                </a:solidFill>
                <a:latin typeface="+mn-lt"/>
                <a:ea typeface="+mn-ea"/>
                <a:cs typeface="+mn-cs"/>
              </a:defRPr>
            </a:lvl3pPr>
            <a:lvl4pPr marL="1371600" algn="l" rtl="0" fontAlgn="base">
              <a:spcBef>
                <a:spcPct val="0"/>
              </a:spcBef>
              <a:spcAft>
                <a:spcPct val="0"/>
              </a:spcAft>
              <a:defRPr sz="2800" kern="1200">
                <a:solidFill>
                  <a:schemeClr val="lt1"/>
                </a:solidFill>
                <a:latin typeface="+mn-lt"/>
                <a:ea typeface="+mn-ea"/>
                <a:cs typeface="+mn-cs"/>
              </a:defRPr>
            </a:lvl4pPr>
            <a:lvl5pPr marL="1828800" algn="l" rtl="0" fontAlgn="base">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endParaRPr lang="en-US"/>
          </a:p>
        </p:txBody>
      </p:sp>
      <p:sp>
        <p:nvSpPr>
          <p:cNvPr id="3" name="TextBox 2">
            <a:extLst>
              <a:ext uri="{FF2B5EF4-FFF2-40B4-BE49-F238E27FC236}">
                <a16:creationId xmlns:a16="http://schemas.microsoft.com/office/drawing/2014/main" id="{48D63CE4-D2B8-2980-86EF-B5D7636B1691}"/>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3</a:t>
            </a:r>
            <a:endParaRPr lang="en-US"/>
          </a:p>
        </p:txBody>
      </p:sp>
    </p:spTree>
    <p:extLst>
      <p:ext uri="{BB962C8B-B14F-4D97-AF65-F5344CB8AC3E}">
        <p14:creationId xmlns:p14="http://schemas.microsoft.com/office/powerpoint/2010/main" val="568246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1377C-DD36-734B-1CC2-3C832C89F5A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BE70B99-1360-0255-E654-1B76CC21C723}"/>
              </a:ext>
            </a:extLst>
          </p:cNvPr>
          <p:cNvPicPr>
            <a:picLocks noChangeAspect="1"/>
          </p:cNvPicPr>
          <p:nvPr/>
        </p:nvPicPr>
        <p:blipFill rotWithShape="1">
          <a:blip r:embed="rId3"/>
          <a:srcRect l="645"/>
          <a:stretch/>
        </p:blipFill>
        <p:spPr>
          <a:xfrm>
            <a:off x="138112" y="1632623"/>
            <a:ext cx="8867775" cy="4763712"/>
          </a:xfrm>
          <a:prstGeom prst="rect">
            <a:avLst/>
          </a:prstGeom>
          <a:ln w="12700">
            <a:solidFill>
              <a:srgbClr val="3366CC"/>
            </a:solidFill>
          </a:ln>
        </p:spPr>
      </p:pic>
      <p:sp>
        <p:nvSpPr>
          <p:cNvPr id="2" name="Title 1">
            <a:extLst>
              <a:ext uri="{FF2B5EF4-FFF2-40B4-BE49-F238E27FC236}">
                <a16:creationId xmlns:a16="http://schemas.microsoft.com/office/drawing/2014/main" id="{2D71A455-4866-E98B-DEDD-FDA3E2299306}"/>
              </a:ext>
            </a:extLst>
          </p:cNvPr>
          <p:cNvSpPr>
            <a:spLocks noGrp="1"/>
          </p:cNvSpPr>
          <p:nvPr>
            <p:ph type="title"/>
          </p:nvPr>
        </p:nvSpPr>
        <p:spPr>
          <a:xfrm>
            <a:off x="0" y="951250"/>
            <a:ext cx="9002643" cy="678552"/>
          </a:xfrm>
        </p:spPr>
        <p:txBody>
          <a:bodyPr/>
          <a:lstStyle/>
          <a:p>
            <a:r>
              <a:rPr lang="en-US">
                <a:ea typeface="Verdana"/>
              </a:rPr>
              <a:t>Scenario 2: Project Overview Updated</a:t>
            </a:r>
            <a:endParaRPr lang="en-US"/>
          </a:p>
        </p:txBody>
      </p:sp>
      <p:sp>
        <p:nvSpPr>
          <p:cNvPr id="6" name="TextBox 5">
            <a:extLst>
              <a:ext uri="{FF2B5EF4-FFF2-40B4-BE49-F238E27FC236}">
                <a16:creationId xmlns:a16="http://schemas.microsoft.com/office/drawing/2014/main" id="{05903F07-E37B-B948-DABE-18BF687D509A}"/>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39</a:t>
            </a:r>
            <a:endParaRPr lang="en-US">
              <a:solidFill>
                <a:schemeClr val="bg1"/>
              </a:solidFill>
            </a:endParaRPr>
          </a:p>
        </p:txBody>
      </p:sp>
      <p:pic>
        <p:nvPicPr>
          <p:cNvPr id="8" name="Graphic 7" descr="Thumbs up sign with solid fill">
            <a:extLst>
              <a:ext uri="{FF2B5EF4-FFF2-40B4-BE49-F238E27FC236}">
                <a16:creationId xmlns:a16="http://schemas.microsoft.com/office/drawing/2014/main" id="{FF8CFF26-184D-0CD5-F98B-D9281290E5C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560000">
            <a:off x="7920431" y="1173975"/>
            <a:ext cx="914400" cy="914400"/>
          </a:xfrm>
          <a:prstGeom prst="rect">
            <a:avLst/>
          </a:prstGeom>
        </p:spPr>
      </p:pic>
      <p:pic>
        <p:nvPicPr>
          <p:cNvPr id="4" name="Picture 3">
            <a:extLst>
              <a:ext uri="{FF2B5EF4-FFF2-40B4-BE49-F238E27FC236}">
                <a16:creationId xmlns:a16="http://schemas.microsoft.com/office/drawing/2014/main" id="{118D790E-CD3A-7513-C617-AC88FEB624A3}"/>
              </a:ext>
            </a:extLst>
          </p:cNvPr>
          <p:cNvPicPr>
            <a:picLocks noChangeAspect="1"/>
          </p:cNvPicPr>
          <p:nvPr/>
        </p:nvPicPr>
        <p:blipFill>
          <a:blip r:embed="rId5"/>
          <a:stretch>
            <a:fillRect/>
          </a:stretch>
        </p:blipFill>
        <p:spPr>
          <a:xfrm>
            <a:off x="412800" y="3701048"/>
            <a:ext cx="6078565" cy="455892"/>
          </a:xfrm>
          <a:prstGeom prst="rect">
            <a:avLst/>
          </a:prstGeom>
        </p:spPr>
      </p:pic>
      <p:pic>
        <p:nvPicPr>
          <p:cNvPr id="5" name="Picture 4">
            <a:extLst>
              <a:ext uri="{FF2B5EF4-FFF2-40B4-BE49-F238E27FC236}">
                <a16:creationId xmlns:a16="http://schemas.microsoft.com/office/drawing/2014/main" id="{95AAFC13-8F90-E691-A0C9-19629C7C28F9}"/>
              </a:ext>
            </a:extLst>
          </p:cNvPr>
          <p:cNvPicPr>
            <a:picLocks noChangeAspect="1"/>
          </p:cNvPicPr>
          <p:nvPr/>
        </p:nvPicPr>
        <p:blipFill>
          <a:blip r:embed="rId6"/>
          <a:stretch>
            <a:fillRect/>
          </a:stretch>
        </p:blipFill>
        <p:spPr>
          <a:xfrm>
            <a:off x="490423" y="4156940"/>
            <a:ext cx="1026838" cy="557935"/>
          </a:xfrm>
          <a:prstGeom prst="rect">
            <a:avLst/>
          </a:prstGeom>
        </p:spPr>
      </p:pic>
    </p:spTree>
    <p:extLst>
      <p:ext uri="{BB962C8B-B14F-4D97-AF65-F5344CB8AC3E}">
        <p14:creationId xmlns:p14="http://schemas.microsoft.com/office/powerpoint/2010/main" val="1918828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EAB65-3125-22A4-3586-ACDAEA5BD20D}"/>
              </a:ext>
            </a:extLst>
          </p:cNvPr>
          <p:cNvSpPr>
            <a:spLocks noGrp="1"/>
          </p:cNvSpPr>
          <p:nvPr>
            <p:ph type="title"/>
          </p:nvPr>
        </p:nvSpPr>
        <p:spPr>
          <a:xfrm>
            <a:off x="874642" y="992326"/>
            <a:ext cx="8116957" cy="534987"/>
          </a:xfrm>
        </p:spPr>
        <p:txBody>
          <a:bodyPr/>
          <a:lstStyle/>
          <a:p>
            <a:r>
              <a:rPr lang="en-US"/>
              <a:t>Tip: Troubleshooting Multiple Projects</a:t>
            </a:r>
          </a:p>
        </p:txBody>
      </p:sp>
      <p:sp>
        <p:nvSpPr>
          <p:cNvPr id="3" name="Content Placeholder 2">
            <a:extLst>
              <a:ext uri="{FF2B5EF4-FFF2-40B4-BE49-F238E27FC236}">
                <a16:creationId xmlns:a16="http://schemas.microsoft.com/office/drawing/2014/main" id="{94BF3FD3-D57F-25DD-C602-6A1B82EF8F4F}"/>
              </a:ext>
            </a:extLst>
          </p:cNvPr>
          <p:cNvSpPr>
            <a:spLocks noGrp="1"/>
          </p:cNvSpPr>
          <p:nvPr>
            <p:ph idx="1"/>
          </p:nvPr>
        </p:nvSpPr>
        <p:spPr>
          <a:xfrm>
            <a:off x="243067" y="1795016"/>
            <a:ext cx="8759265" cy="3279707"/>
          </a:xfrm>
        </p:spPr>
        <p:txBody>
          <a:bodyPr/>
          <a:lstStyle/>
          <a:p>
            <a:r>
              <a:rPr lang="en-US" sz="2800" b="0"/>
              <a:t>If you have multiple projects, you must address/update each individually</a:t>
            </a:r>
            <a:endParaRPr lang="en-US" sz="2800">
              <a:cs typeface="Arial"/>
            </a:endParaRPr>
          </a:p>
          <a:p>
            <a:r>
              <a:rPr lang="en-US" sz="2800" b="0"/>
              <a:t>The portal will add the total amounts of obligations and expenditures across all projects – you </a:t>
            </a:r>
            <a:r>
              <a:rPr lang="en-US" sz="2800"/>
              <a:t>cannot exceed your full award amount!</a:t>
            </a:r>
            <a:endParaRPr lang="en-US" sz="2800">
              <a:cs typeface="Arial"/>
            </a:endParaRPr>
          </a:p>
          <a:p>
            <a:r>
              <a:rPr lang="en-US" sz="2800" b="0">
                <a:cs typeface="Arial"/>
              </a:rPr>
              <a:t>If you see a negative number, edit projects until your expenditures are </a:t>
            </a:r>
            <a:r>
              <a:rPr lang="en-US" sz="2800" b="0" u="sng">
                <a:cs typeface="Arial"/>
              </a:rPr>
              <a:t>&gt;</a:t>
            </a:r>
            <a:r>
              <a:rPr lang="en-US" sz="2800" b="0">
                <a:cs typeface="Arial"/>
              </a:rPr>
              <a:t> your award amount</a:t>
            </a:r>
          </a:p>
        </p:txBody>
      </p:sp>
      <p:pic>
        <p:nvPicPr>
          <p:cNvPr id="4" name="Graphic 3" descr="Marketing with solid fill">
            <a:extLst>
              <a:ext uri="{FF2B5EF4-FFF2-40B4-BE49-F238E27FC236}">
                <a16:creationId xmlns:a16="http://schemas.microsoft.com/office/drawing/2014/main" id="{D5807F37-31F1-D6F7-E913-3B05BC6966B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9452" y="950120"/>
            <a:ext cx="914400" cy="914400"/>
          </a:xfrm>
          <a:prstGeom prst="rect">
            <a:avLst/>
          </a:prstGeom>
        </p:spPr>
      </p:pic>
      <p:sp>
        <p:nvSpPr>
          <p:cNvPr id="5" name="TextBox 4">
            <a:extLst>
              <a:ext uri="{FF2B5EF4-FFF2-40B4-BE49-F238E27FC236}">
                <a16:creationId xmlns:a16="http://schemas.microsoft.com/office/drawing/2014/main" id="{4605797D-5564-73E8-9397-086D716F3CA7}"/>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40</a:t>
            </a:r>
          </a:p>
        </p:txBody>
      </p:sp>
      <p:pic>
        <p:nvPicPr>
          <p:cNvPr id="7" name="Picture 6" descr="A screenshot of a computer screen&#10;&#10;AI-generated content may be incorrect.">
            <a:extLst>
              <a:ext uri="{FF2B5EF4-FFF2-40B4-BE49-F238E27FC236}">
                <a16:creationId xmlns:a16="http://schemas.microsoft.com/office/drawing/2014/main" id="{21D65341-CC38-759D-AD93-90BC462358BA}"/>
              </a:ext>
            </a:extLst>
          </p:cNvPr>
          <p:cNvPicPr>
            <a:picLocks noChangeAspect="1"/>
          </p:cNvPicPr>
          <p:nvPr/>
        </p:nvPicPr>
        <p:blipFill rotWithShape="1">
          <a:blip r:embed="rId3"/>
          <a:srcRect l="1738" t="17012" r="14657" b="56017"/>
          <a:stretch/>
        </p:blipFill>
        <p:spPr>
          <a:xfrm>
            <a:off x="1193770" y="5116053"/>
            <a:ext cx="7155238" cy="1235347"/>
          </a:xfrm>
          <a:prstGeom prst="rect">
            <a:avLst/>
          </a:prstGeom>
          <a:ln w="12700">
            <a:solidFill>
              <a:srgbClr val="3366CC"/>
            </a:solidFill>
          </a:ln>
        </p:spPr>
      </p:pic>
      <p:sp>
        <p:nvSpPr>
          <p:cNvPr id="8" name="TextBox 7">
            <a:extLst>
              <a:ext uri="{FF2B5EF4-FFF2-40B4-BE49-F238E27FC236}">
                <a16:creationId xmlns:a16="http://schemas.microsoft.com/office/drawing/2014/main" id="{2ACB7F30-42FF-3ADF-56CE-A105ECED89FE}"/>
              </a:ext>
            </a:extLst>
          </p:cNvPr>
          <p:cNvSpPr txBox="1"/>
          <p:nvPr/>
        </p:nvSpPr>
        <p:spPr>
          <a:xfrm>
            <a:off x="1328543" y="5999962"/>
            <a:ext cx="1781876" cy="261610"/>
          </a:xfrm>
          <a:prstGeom prst="rect">
            <a:avLst/>
          </a:prstGeom>
          <a:solidFill>
            <a:srgbClr val="E2EEFE"/>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100" b="1">
                <a:solidFill>
                  <a:schemeClr val="tx1">
                    <a:lumMod val="76000"/>
                    <a:lumOff val="24000"/>
                  </a:schemeClr>
                </a:solidFill>
                <a:latin typeface="Aptos"/>
                <a:cs typeface="Times New Roman"/>
              </a:rPr>
              <a:t>-$5,000.00</a:t>
            </a:r>
          </a:p>
        </p:txBody>
      </p:sp>
    </p:spTree>
    <p:extLst>
      <p:ext uri="{BB962C8B-B14F-4D97-AF65-F5344CB8AC3E}">
        <p14:creationId xmlns:p14="http://schemas.microsoft.com/office/powerpoint/2010/main" val="249435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a:xfrm>
            <a:off x="0" y="967352"/>
            <a:ext cx="9071610" cy="534987"/>
          </a:xfrm>
        </p:spPr>
        <p:txBody>
          <a:bodyPr/>
          <a:lstStyle/>
          <a:p>
            <a:r>
              <a:rPr lang="en-US">
                <a:ea typeface="Verdana"/>
              </a:rPr>
              <a:t>Recipient Specific Page</a:t>
            </a:r>
            <a:endParaRPr lang="en-US"/>
          </a:p>
        </p:txBody>
      </p:sp>
      <p:sp>
        <p:nvSpPr>
          <p:cNvPr id="7" name="TextBox 6">
            <a:extLst>
              <a:ext uri="{FF2B5EF4-FFF2-40B4-BE49-F238E27FC236}">
                <a16:creationId xmlns:a16="http://schemas.microsoft.com/office/drawing/2014/main" id="{332FA60B-F092-4284-BD1F-B658F17F259F}"/>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41</a:t>
            </a:r>
          </a:p>
        </p:txBody>
      </p:sp>
      <p:pic>
        <p:nvPicPr>
          <p:cNvPr id="3" name="Picture 2">
            <a:extLst>
              <a:ext uri="{FF2B5EF4-FFF2-40B4-BE49-F238E27FC236}">
                <a16:creationId xmlns:a16="http://schemas.microsoft.com/office/drawing/2014/main" id="{EF27F806-1995-3B2D-28A9-617EC650C2ED}"/>
              </a:ext>
            </a:extLst>
          </p:cNvPr>
          <p:cNvPicPr>
            <a:picLocks noChangeAspect="1"/>
          </p:cNvPicPr>
          <p:nvPr/>
        </p:nvPicPr>
        <p:blipFill rotWithShape="1">
          <a:blip r:embed="rId3">
            <a:extLst>
              <a:ext uri="{28A0092B-C50C-407E-A947-70E740481C1C}">
                <a14:useLocalDpi xmlns:a14="http://schemas.microsoft.com/office/drawing/2010/main" val="0"/>
              </a:ext>
            </a:extLst>
          </a:blip>
          <a:srcRect l="1244" t="1894" b="8378"/>
          <a:stretch/>
        </p:blipFill>
        <p:spPr>
          <a:xfrm>
            <a:off x="253553" y="1747700"/>
            <a:ext cx="7283677" cy="4397848"/>
          </a:xfrm>
          <a:prstGeom prst="rect">
            <a:avLst/>
          </a:prstGeom>
          <a:ln w="12700">
            <a:solidFill>
              <a:srgbClr val="3366CC"/>
            </a:solidFill>
          </a:ln>
        </p:spPr>
      </p:pic>
      <p:sp>
        <p:nvSpPr>
          <p:cNvPr id="8" name="TextBox 7">
            <a:extLst>
              <a:ext uri="{FF2B5EF4-FFF2-40B4-BE49-F238E27FC236}">
                <a16:creationId xmlns:a16="http://schemas.microsoft.com/office/drawing/2014/main" id="{89F8C0A1-5B12-E073-6CA2-60F1DE7BC44B}"/>
              </a:ext>
            </a:extLst>
          </p:cNvPr>
          <p:cNvSpPr txBox="1"/>
          <p:nvPr/>
        </p:nvSpPr>
        <p:spPr>
          <a:xfrm>
            <a:off x="523767" y="5148738"/>
            <a:ext cx="6244886" cy="338554"/>
          </a:xfrm>
          <a:prstGeom prst="rect">
            <a:avLst/>
          </a:prstGeom>
          <a:solidFill>
            <a:schemeClr val="bg1"/>
          </a:solidFill>
        </p:spPr>
        <p:txBody>
          <a:bodyPr wrap="square" lIns="91440" tIns="45720" rIns="91440" bIns="45720" rtlCol="0" anchor="t">
            <a:spAutoFit/>
          </a:bodyPr>
          <a:lstStyle/>
          <a:p>
            <a:r>
              <a:rPr lang="en-US" sz="800">
                <a:solidFill>
                  <a:srgbClr val="C00000"/>
                </a:solidFill>
                <a:latin typeface="Verdana"/>
                <a:ea typeface="Verdana"/>
                <a:cs typeface="Times New Roman"/>
              </a:rPr>
              <a:t>[Description of how ARP Funds were spent on Revenue Replacement projects. Can copy and paste the description from your project page]</a:t>
            </a:r>
            <a:endParaRPr lang="en-US" sz="800">
              <a:solidFill>
                <a:srgbClr val="C00000"/>
              </a:solidFill>
              <a:latin typeface="Verdana" panose="020B0604030504040204" pitchFamily="34" charset="0"/>
              <a:ea typeface="Verdana" panose="020B0604030504040204" pitchFamily="34" charset="0"/>
              <a:cs typeface="Times New Roman"/>
            </a:endParaRPr>
          </a:p>
        </p:txBody>
      </p:sp>
      <p:sp>
        <p:nvSpPr>
          <p:cNvPr id="11" name="TextBox 10">
            <a:extLst>
              <a:ext uri="{FF2B5EF4-FFF2-40B4-BE49-F238E27FC236}">
                <a16:creationId xmlns:a16="http://schemas.microsoft.com/office/drawing/2014/main" id="{16EFAAEF-58F6-5CCD-8988-666D9E46A900}"/>
              </a:ext>
            </a:extLst>
          </p:cNvPr>
          <p:cNvSpPr txBox="1"/>
          <p:nvPr/>
        </p:nvSpPr>
        <p:spPr>
          <a:xfrm>
            <a:off x="523767" y="4129699"/>
            <a:ext cx="1664129" cy="215444"/>
          </a:xfrm>
          <a:prstGeom prst="rect">
            <a:avLst/>
          </a:prstGeom>
          <a:solidFill>
            <a:schemeClr val="bg1"/>
          </a:solidFill>
        </p:spPr>
        <p:txBody>
          <a:bodyPr wrap="square" rtlCol="0">
            <a:spAutoFit/>
          </a:bodyPr>
          <a:lstStyle/>
          <a:p>
            <a:r>
              <a:rPr lang="en-US" sz="800">
                <a:solidFill>
                  <a:srgbClr val="C00000"/>
                </a:solidFill>
                <a:latin typeface="Verdana" panose="020B0604030504040204" pitchFamily="34" charset="0"/>
                <a:ea typeface="Verdana" panose="020B0604030504040204" pitchFamily="34" charset="0"/>
                <a:cs typeface="Times New Roman"/>
              </a:rPr>
              <a:t>[Enter full award amount]</a:t>
            </a:r>
            <a:endParaRPr lang="en-US" sz="800">
              <a:solidFill>
                <a:srgbClr val="C00000"/>
              </a:solidFill>
              <a:latin typeface="Verdana" panose="020B0604030504040204" pitchFamily="34" charset="0"/>
              <a:ea typeface="Verdana" panose="020B0604030504040204" pitchFamily="34" charset="0"/>
            </a:endParaRPr>
          </a:p>
        </p:txBody>
      </p:sp>
      <p:sp>
        <p:nvSpPr>
          <p:cNvPr id="9" name="Content Placeholder 2">
            <a:extLst>
              <a:ext uri="{FF2B5EF4-FFF2-40B4-BE49-F238E27FC236}">
                <a16:creationId xmlns:a16="http://schemas.microsoft.com/office/drawing/2014/main" id="{8EB2C894-19E5-A9C6-2210-D659BF188E2B}"/>
              </a:ext>
            </a:extLst>
          </p:cNvPr>
          <p:cNvSpPr txBox="1">
            <a:spLocks/>
          </p:cNvSpPr>
          <p:nvPr/>
        </p:nvSpPr>
        <p:spPr bwMode="auto">
          <a:xfrm>
            <a:off x="5494618" y="2759029"/>
            <a:ext cx="3491383" cy="2049947"/>
          </a:xfrm>
          <a:prstGeom prst="rect">
            <a:avLst/>
          </a:prstGeom>
          <a:solidFill>
            <a:srgbClr val="FFCCFF"/>
          </a:solidFill>
          <a:ln w="19050">
            <a:solidFill>
              <a:srgbClr val="3366CC"/>
            </a:solid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marL="0" indent="0">
              <a:buNone/>
            </a:pPr>
            <a:r>
              <a:rPr lang="en-US" sz="1400" b="0" kern="0">
                <a:ea typeface="+mn-lt"/>
                <a:cs typeface="+mn-lt"/>
              </a:rPr>
              <a:t>This page displays answers entered from prior reports. All townships should have:</a:t>
            </a:r>
          </a:p>
          <a:p>
            <a:pPr marL="0" indent="0">
              <a:buNone/>
            </a:pPr>
            <a:r>
              <a:rPr lang="en-US" sz="1400" b="0" kern="0" dirty="0">
                <a:ea typeface="+mn-lt"/>
                <a:cs typeface="+mn-lt"/>
              </a:rPr>
              <a:t>- "Yes" in the first dropdown </a:t>
            </a:r>
            <a:r>
              <a:rPr lang="en-US" sz="1400" b="0" i="1" kern="0" dirty="0">
                <a:ea typeface="+mn-lt"/>
                <a:cs typeface="+mn-lt"/>
              </a:rPr>
              <a:t>(indicating using the standard allowance option)</a:t>
            </a:r>
          </a:p>
          <a:p>
            <a:pPr marL="0" indent="0">
              <a:buNone/>
            </a:pPr>
            <a:r>
              <a:rPr lang="en-US" sz="1400" b="0" kern="0">
                <a:ea typeface="+mn-lt"/>
                <a:cs typeface="+mn-lt"/>
              </a:rPr>
              <a:t>- Full award in the  "Revenue Loss due to COVID-19" field</a:t>
            </a:r>
            <a:endParaRPr lang="en-US"/>
          </a:p>
          <a:p>
            <a:pPr marL="0" indent="0">
              <a:buNone/>
            </a:pPr>
            <a:r>
              <a:rPr lang="en-US" sz="1400" b="0" kern="0">
                <a:ea typeface="+mn-lt"/>
                <a:cs typeface="+mn-lt"/>
              </a:rPr>
              <a:t>- A description outlining your Revenue Replacement project(s)</a:t>
            </a:r>
            <a:endParaRPr lang="en-US" sz="1400" b="0" kern="0">
              <a:cs typeface="Arial"/>
            </a:endParaRPr>
          </a:p>
        </p:txBody>
      </p:sp>
    </p:spTree>
    <p:extLst>
      <p:ext uri="{BB962C8B-B14F-4D97-AF65-F5344CB8AC3E}">
        <p14:creationId xmlns:p14="http://schemas.microsoft.com/office/powerpoint/2010/main" val="3626583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a:xfrm>
            <a:off x="0" y="950120"/>
            <a:ext cx="8991600" cy="534987"/>
          </a:xfrm>
        </p:spPr>
        <p:txBody>
          <a:bodyPr/>
          <a:lstStyle/>
          <a:p>
            <a:r>
              <a:rPr lang="en-US">
                <a:ea typeface="Verdana"/>
              </a:rPr>
              <a:t>Certify and Submit the Report</a:t>
            </a:r>
            <a:endParaRPr lang="en-US"/>
          </a:p>
        </p:txBody>
      </p:sp>
      <p:sp>
        <p:nvSpPr>
          <p:cNvPr id="3" name="Content Placeholder 2">
            <a:extLst>
              <a:ext uri="{FF2B5EF4-FFF2-40B4-BE49-F238E27FC236}">
                <a16:creationId xmlns:a16="http://schemas.microsoft.com/office/drawing/2014/main" id="{7C122465-5FBA-DEC5-4E5F-F9B569BECC1D}"/>
              </a:ext>
            </a:extLst>
          </p:cNvPr>
          <p:cNvSpPr txBox="1">
            <a:spLocks/>
          </p:cNvSpPr>
          <p:nvPr/>
        </p:nvSpPr>
        <p:spPr bwMode="auto">
          <a:xfrm>
            <a:off x="125509" y="1594380"/>
            <a:ext cx="8892982" cy="9510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cs typeface="Arial"/>
              </a:rPr>
              <a:t>If you report all of your funds as expended, this prompt will appear. Please note, it is </a:t>
            </a:r>
            <a:r>
              <a:rPr lang="en-US" sz="2400" u="sng" kern="0">
                <a:cs typeface="Arial"/>
              </a:rPr>
              <a:t>NOT</a:t>
            </a:r>
            <a:r>
              <a:rPr lang="en-US" sz="2400" b="0" kern="0">
                <a:cs typeface="Arial"/>
              </a:rPr>
              <a:t> the closeout report!</a:t>
            </a:r>
            <a:endParaRPr lang="en-US"/>
          </a:p>
        </p:txBody>
      </p:sp>
      <p:sp>
        <p:nvSpPr>
          <p:cNvPr id="6" name="TextBox 5">
            <a:extLst>
              <a:ext uri="{FF2B5EF4-FFF2-40B4-BE49-F238E27FC236}">
                <a16:creationId xmlns:a16="http://schemas.microsoft.com/office/drawing/2014/main" id="{32512937-ADD4-4998-9C64-7B5099116198}"/>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42</a:t>
            </a:r>
          </a:p>
        </p:txBody>
      </p:sp>
      <p:pic>
        <p:nvPicPr>
          <p:cNvPr id="4" name="Picture 3">
            <a:extLst>
              <a:ext uri="{FF2B5EF4-FFF2-40B4-BE49-F238E27FC236}">
                <a16:creationId xmlns:a16="http://schemas.microsoft.com/office/drawing/2014/main" id="{B3E6CF5F-A784-72A0-7F2E-31B27C0B843F}"/>
              </a:ext>
            </a:extLst>
          </p:cNvPr>
          <p:cNvPicPr>
            <a:picLocks noChangeAspect="1"/>
          </p:cNvPicPr>
          <p:nvPr/>
        </p:nvPicPr>
        <p:blipFill rotWithShape="1">
          <a:blip r:embed="rId3">
            <a:extLst>
              <a:ext uri="{28A0092B-C50C-407E-A947-70E740481C1C}">
                <a14:useLocalDpi xmlns:a14="http://schemas.microsoft.com/office/drawing/2010/main" val="0"/>
              </a:ext>
            </a:extLst>
          </a:blip>
          <a:srcRect t="1924"/>
          <a:stretch/>
        </p:blipFill>
        <p:spPr>
          <a:xfrm>
            <a:off x="565909" y="2545399"/>
            <a:ext cx="8012182" cy="3765322"/>
          </a:xfrm>
          <a:prstGeom prst="rect">
            <a:avLst/>
          </a:prstGeom>
          <a:ln w="12700">
            <a:solidFill>
              <a:srgbClr val="3366CC"/>
            </a:solidFill>
          </a:ln>
        </p:spPr>
      </p:pic>
      <p:pic>
        <p:nvPicPr>
          <p:cNvPr id="7" name="Picture 6">
            <a:extLst>
              <a:ext uri="{FF2B5EF4-FFF2-40B4-BE49-F238E27FC236}">
                <a16:creationId xmlns:a16="http://schemas.microsoft.com/office/drawing/2014/main" id="{A5B7FBCC-7001-BB87-A7F6-12A65E311CF2}"/>
              </a:ext>
            </a:extLst>
          </p:cNvPr>
          <p:cNvPicPr>
            <a:picLocks noChangeAspect="1"/>
          </p:cNvPicPr>
          <p:nvPr/>
        </p:nvPicPr>
        <p:blipFill>
          <a:blip r:embed="rId4"/>
          <a:stretch>
            <a:fillRect/>
          </a:stretch>
        </p:blipFill>
        <p:spPr>
          <a:xfrm>
            <a:off x="2557786" y="3130156"/>
            <a:ext cx="3876028" cy="2595807"/>
          </a:xfrm>
          <a:prstGeom prst="rect">
            <a:avLst/>
          </a:prstGeom>
        </p:spPr>
      </p:pic>
    </p:spTree>
    <p:extLst>
      <p:ext uri="{BB962C8B-B14F-4D97-AF65-F5344CB8AC3E}">
        <p14:creationId xmlns:p14="http://schemas.microsoft.com/office/powerpoint/2010/main" val="85933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278DF-0C5A-6818-6C66-2AA12BE5DFCC}"/>
            </a:ext>
          </a:extLst>
        </p:cNvPr>
        <p:cNvGrpSpPr/>
        <p:nvPr/>
      </p:nvGrpSpPr>
      <p:grpSpPr>
        <a:xfrm>
          <a:off x="0" y="0"/>
          <a:ext cx="0" cy="0"/>
          <a:chOff x="0" y="0"/>
          <a:chExt cx="0" cy="0"/>
        </a:xfrm>
      </p:grpSpPr>
      <p:pic>
        <p:nvPicPr>
          <p:cNvPr id="5" name="Picture 6" descr="Table&#10;&#10;Description automatically generated">
            <a:extLst>
              <a:ext uri="{FF2B5EF4-FFF2-40B4-BE49-F238E27FC236}">
                <a16:creationId xmlns:a16="http://schemas.microsoft.com/office/drawing/2014/main" id="{201E9D30-5B13-2CFD-0BB9-840FDC8C3EF8}"/>
              </a:ext>
            </a:extLst>
          </p:cNvPr>
          <p:cNvPicPr>
            <a:picLocks noChangeAspect="1"/>
          </p:cNvPicPr>
          <p:nvPr/>
        </p:nvPicPr>
        <p:blipFill rotWithShape="1">
          <a:blip r:embed="rId3"/>
          <a:srcRect l="14751" t="291" b="-1"/>
          <a:stretch/>
        </p:blipFill>
        <p:spPr>
          <a:xfrm>
            <a:off x="770282" y="2204235"/>
            <a:ext cx="6556513" cy="4077980"/>
          </a:xfrm>
          <a:prstGeom prst="rect">
            <a:avLst/>
          </a:prstGeom>
          <a:ln>
            <a:solidFill>
              <a:srgbClr val="4472C4"/>
            </a:solidFill>
          </a:ln>
        </p:spPr>
      </p:pic>
      <p:sp>
        <p:nvSpPr>
          <p:cNvPr id="2" name="Title 1">
            <a:extLst>
              <a:ext uri="{FF2B5EF4-FFF2-40B4-BE49-F238E27FC236}">
                <a16:creationId xmlns:a16="http://schemas.microsoft.com/office/drawing/2014/main" id="{4F1DB257-81F5-6F1A-7A81-D87C02EE7626}"/>
              </a:ext>
            </a:extLst>
          </p:cNvPr>
          <p:cNvSpPr>
            <a:spLocks noGrp="1"/>
          </p:cNvSpPr>
          <p:nvPr>
            <p:ph type="title"/>
          </p:nvPr>
        </p:nvSpPr>
        <p:spPr>
          <a:xfrm>
            <a:off x="0" y="964177"/>
            <a:ext cx="8991600" cy="534987"/>
          </a:xfrm>
        </p:spPr>
        <p:txBody>
          <a:bodyPr/>
          <a:lstStyle/>
          <a:p>
            <a:r>
              <a:rPr lang="en-US">
                <a:ea typeface="Verdana"/>
              </a:rPr>
              <a:t>Certification Page</a:t>
            </a:r>
            <a:endParaRPr lang="en-US"/>
          </a:p>
        </p:txBody>
      </p:sp>
      <p:sp>
        <p:nvSpPr>
          <p:cNvPr id="3" name="Content Placeholder 2">
            <a:extLst>
              <a:ext uri="{FF2B5EF4-FFF2-40B4-BE49-F238E27FC236}">
                <a16:creationId xmlns:a16="http://schemas.microsoft.com/office/drawing/2014/main" id="{16630C35-7213-733D-E696-2312BBD33DA3}"/>
              </a:ext>
            </a:extLst>
          </p:cNvPr>
          <p:cNvSpPr txBox="1">
            <a:spLocks/>
          </p:cNvSpPr>
          <p:nvPr/>
        </p:nvSpPr>
        <p:spPr bwMode="auto">
          <a:xfrm>
            <a:off x="165270" y="1620397"/>
            <a:ext cx="8826330" cy="583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cs typeface="Arial"/>
              </a:rPr>
              <a:t>Review obligations, expenditures, and projects for accuracy</a:t>
            </a:r>
          </a:p>
        </p:txBody>
      </p:sp>
      <p:sp>
        <p:nvSpPr>
          <p:cNvPr id="6" name="TextBox 5">
            <a:extLst>
              <a:ext uri="{FF2B5EF4-FFF2-40B4-BE49-F238E27FC236}">
                <a16:creationId xmlns:a16="http://schemas.microsoft.com/office/drawing/2014/main" id="{89957C50-35A8-662A-2E67-A5D0199B8019}"/>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43</a:t>
            </a:r>
          </a:p>
        </p:txBody>
      </p:sp>
      <p:sp>
        <p:nvSpPr>
          <p:cNvPr id="4" name="Content Placeholder 2">
            <a:extLst>
              <a:ext uri="{FF2B5EF4-FFF2-40B4-BE49-F238E27FC236}">
                <a16:creationId xmlns:a16="http://schemas.microsoft.com/office/drawing/2014/main" id="{4A96B4D8-4342-CB0D-776D-1DB67F4D0A32}"/>
              </a:ext>
            </a:extLst>
          </p:cNvPr>
          <p:cNvSpPr txBox="1">
            <a:spLocks/>
          </p:cNvSpPr>
          <p:nvPr/>
        </p:nvSpPr>
        <p:spPr bwMode="auto">
          <a:xfrm>
            <a:off x="6338472" y="5620898"/>
            <a:ext cx="2487857" cy="751333"/>
          </a:xfrm>
          <a:prstGeom prst="rect">
            <a:avLst/>
          </a:prstGeom>
          <a:solidFill>
            <a:srgbClr val="FFCCFF"/>
          </a:solidFill>
          <a:ln w="19050">
            <a:solidFill>
              <a:srgbClr val="3366CC"/>
            </a:solid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marL="0" indent="0">
              <a:buNone/>
            </a:pPr>
            <a:r>
              <a:rPr lang="en-US" sz="1400" b="0" kern="0">
                <a:cs typeface="Arial"/>
              </a:rPr>
              <a:t>“Incomplete” row will always appear. You should have all “0”s in this row</a:t>
            </a:r>
          </a:p>
        </p:txBody>
      </p:sp>
      <p:sp>
        <p:nvSpPr>
          <p:cNvPr id="7" name="Content Placeholder 2">
            <a:extLst>
              <a:ext uri="{FF2B5EF4-FFF2-40B4-BE49-F238E27FC236}">
                <a16:creationId xmlns:a16="http://schemas.microsoft.com/office/drawing/2014/main" id="{D73FC446-A56F-291E-9606-42BB07988107}"/>
              </a:ext>
            </a:extLst>
          </p:cNvPr>
          <p:cNvSpPr txBox="1">
            <a:spLocks/>
          </p:cNvSpPr>
          <p:nvPr/>
        </p:nvSpPr>
        <p:spPr bwMode="auto">
          <a:xfrm>
            <a:off x="6338472" y="2968137"/>
            <a:ext cx="2653128" cy="940197"/>
          </a:xfrm>
          <a:prstGeom prst="rect">
            <a:avLst/>
          </a:prstGeom>
          <a:solidFill>
            <a:srgbClr val="FFCCFF"/>
          </a:solidFill>
          <a:ln w="19050">
            <a:solidFill>
              <a:srgbClr val="3366CC"/>
            </a:solid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marL="0" indent="0">
              <a:buNone/>
            </a:pPr>
            <a:r>
              <a:rPr lang="en-US" sz="1400" b="0" kern="0">
                <a:cs typeface="Arial"/>
              </a:rPr>
              <a:t>“Complete” row is showing the number of green checkmark projects from Project Overview screen:</a:t>
            </a:r>
          </a:p>
        </p:txBody>
      </p:sp>
      <p:sp>
        <p:nvSpPr>
          <p:cNvPr id="8" name="Arrow: Bent 7">
            <a:extLst>
              <a:ext uri="{FF2B5EF4-FFF2-40B4-BE49-F238E27FC236}">
                <a16:creationId xmlns:a16="http://schemas.microsoft.com/office/drawing/2014/main" id="{EB828EAD-C3F5-AAAB-4074-77917BF27058}"/>
              </a:ext>
            </a:extLst>
          </p:cNvPr>
          <p:cNvSpPr/>
          <p:nvPr/>
        </p:nvSpPr>
        <p:spPr>
          <a:xfrm flipH="1" flipV="1">
            <a:off x="5964408" y="3955649"/>
            <a:ext cx="545722" cy="1054181"/>
          </a:xfrm>
          <a:prstGeom prst="bentArrow">
            <a:avLst/>
          </a:prstGeom>
          <a:solidFill>
            <a:srgbClr val="FFCCFF"/>
          </a:solidFill>
          <a:ln>
            <a:solidFill>
              <a:srgbClr val="353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Bent 10">
            <a:extLst>
              <a:ext uri="{FF2B5EF4-FFF2-40B4-BE49-F238E27FC236}">
                <a16:creationId xmlns:a16="http://schemas.microsoft.com/office/drawing/2014/main" id="{D05BA27C-C8F8-6591-CFE6-EDD65B3C0A41}"/>
              </a:ext>
            </a:extLst>
          </p:cNvPr>
          <p:cNvSpPr/>
          <p:nvPr/>
        </p:nvSpPr>
        <p:spPr>
          <a:xfrm flipH="1">
            <a:off x="5964408" y="5099847"/>
            <a:ext cx="748128" cy="458264"/>
          </a:xfrm>
          <a:prstGeom prst="bentArrow">
            <a:avLst/>
          </a:prstGeom>
          <a:solidFill>
            <a:srgbClr val="FFCCFF"/>
          </a:solidFill>
          <a:ln>
            <a:solidFill>
              <a:srgbClr val="353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 name="Picture 11">
            <a:extLst>
              <a:ext uri="{FF2B5EF4-FFF2-40B4-BE49-F238E27FC236}">
                <a16:creationId xmlns:a16="http://schemas.microsoft.com/office/drawing/2014/main" id="{12F7B49B-6698-E91D-B934-7F7B990556E9}"/>
              </a:ext>
            </a:extLst>
          </p:cNvPr>
          <p:cNvPicPr>
            <a:picLocks noChangeAspect="1"/>
          </p:cNvPicPr>
          <p:nvPr/>
        </p:nvPicPr>
        <p:blipFill rotWithShape="1">
          <a:blip r:embed="rId4"/>
          <a:srcRect l="72560" t="72083" r="918" b="11032"/>
          <a:stretch/>
        </p:blipFill>
        <p:spPr>
          <a:xfrm>
            <a:off x="6788736" y="3955649"/>
            <a:ext cx="2202864" cy="676275"/>
          </a:xfrm>
          <a:prstGeom prst="rect">
            <a:avLst/>
          </a:prstGeom>
          <a:ln w="12700">
            <a:solidFill>
              <a:srgbClr val="3366CC"/>
            </a:solidFill>
          </a:ln>
        </p:spPr>
      </p:pic>
    </p:spTree>
    <p:extLst>
      <p:ext uri="{BB962C8B-B14F-4D97-AF65-F5344CB8AC3E}">
        <p14:creationId xmlns:p14="http://schemas.microsoft.com/office/powerpoint/2010/main" val="3990227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5B15C-D80D-3458-29CC-A6E08B755F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D2ACCF-934A-2234-B22A-C7BBB1747E03}"/>
              </a:ext>
            </a:extLst>
          </p:cNvPr>
          <p:cNvSpPr>
            <a:spLocks noGrp="1"/>
          </p:cNvSpPr>
          <p:nvPr>
            <p:ph type="title"/>
          </p:nvPr>
        </p:nvSpPr>
        <p:spPr>
          <a:xfrm>
            <a:off x="-3345" y="985243"/>
            <a:ext cx="8991600" cy="534987"/>
          </a:xfrm>
        </p:spPr>
        <p:txBody>
          <a:bodyPr/>
          <a:lstStyle/>
          <a:p>
            <a:r>
              <a:rPr lang="en-US">
                <a:ea typeface="Verdana"/>
              </a:rPr>
              <a:t>Federal Audit Dropdowns</a:t>
            </a:r>
            <a:endParaRPr lang="en-US"/>
          </a:p>
        </p:txBody>
      </p:sp>
      <p:sp>
        <p:nvSpPr>
          <p:cNvPr id="3" name="Content Placeholder 2">
            <a:extLst>
              <a:ext uri="{FF2B5EF4-FFF2-40B4-BE49-F238E27FC236}">
                <a16:creationId xmlns:a16="http://schemas.microsoft.com/office/drawing/2014/main" id="{2A3CB869-0317-2619-2A8C-615A65B3EC95}"/>
              </a:ext>
            </a:extLst>
          </p:cNvPr>
          <p:cNvSpPr txBox="1">
            <a:spLocks/>
          </p:cNvSpPr>
          <p:nvPr/>
        </p:nvSpPr>
        <p:spPr bwMode="auto">
          <a:xfrm>
            <a:off x="-3345" y="1888984"/>
            <a:ext cx="3454896" cy="47381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kern="0">
                <a:cs typeface="Arial"/>
              </a:rPr>
              <a:t>Reminder:</a:t>
            </a:r>
            <a:r>
              <a:rPr lang="en-US" sz="2400" b="0" kern="0">
                <a:cs typeface="Arial"/>
              </a:rPr>
              <a:t> Treasury developed alternative audit for SLFRF</a:t>
            </a:r>
          </a:p>
          <a:p>
            <a:r>
              <a:rPr lang="en-US" sz="2400" b="0" kern="0">
                <a:cs typeface="Arial"/>
              </a:rPr>
              <a:t>If your township did not spend $750,000 or more in federal funds last year, both audit dropdowns should be “No”</a:t>
            </a:r>
          </a:p>
        </p:txBody>
      </p:sp>
      <p:sp>
        <p:nvSpPr>
          <p:cNvPr id="6" name="TextBox 5">
            <a:extLst>
              <a:ext uri="{FF2B5EF4-FFF2-40B4-BE49-F238E27FC236}">
                <a16:creationId xmlns:a16="http://schemas.microsoft.com/office/drawing/2014/main" id="{9D4BD157-0F2E-F86D-0119-C510DAE2947A}"/>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44</a:t>
            </a:r>
          </a:p>
        </p:txBody>
      </p:sp>
      <p:pic>
        <p:nvPicPr>
          <p:cNvPr id="4" name="Picture 3" descr="A screenshot of a computer program&#10;&#10;AI-generated content may be incorrect.">
            <a:extLst>
              <a:ext uri="{FF2B5EF4-FFF2-40B4-BE49-F238E27FC236}">
                <a16:creationId xmlns:a16="http://schemas.microsoft.com/office/drawing/2014/main" id="{A160BB2E-B744-804C-300F-ED46C4B4FD92}"/>
              </a:ext>
            </a:extLst>
          </p:cNvPr>
          <p:cNvPicPr>
            <a:picLocks noChangeAspect="1"/>
          </p:cNvPicPr>
          <p:nvPr/>
        </p:nvPicPr>
        <p:blipFill>
          <a:blip r:embed="rId3"/>
          <a:srcRect l="3292" t="4358" r="26697" b="3632"/>
          <a:stretch/>
        </p:blipFill>
        <p:spPr>
          <a:xfrm>
            <a:off x="3680316" y="1999853"/>
            <a:ext cx="5305228" cy="3948753"/>
          </a:xfrm>
          <a:prstGeom prst="rect">
            <a:avLst/>
          </a:prstGeom>
          <a:ln>
            <a:solidFill>
              <a:schemeClr val="accent6"/>
            </a:solidFill>
          </a:ln>
        </p:spPr>
      </p:pic>
      <p:sp>
        <p:nvSpPr>
          <p:cNvPr id="5" name="Rectangle: Rounded Corners 4">
            <a:extLst>
              <a:ext uri="{FF2B5EF4-FFF2-40B4-BE49-F238E27FC236}">
                <a16:creationId xmlns:a16="http://schemas.microsoft.com/office/drawing/2014/main" id="{9FCCC2E4-ACEF-BE02-560B-F47E2403BA80}"/>
              </a:ext>
            </a:extLst>
          </p:cNvPr>
          <p:cNvSpPr/>
          <p:nvPr/>
        </p:nvSpPr>
        <p:spPr>
          <a:xfrm>
            <a:off x="3597829" y="2553873"/>
            <a:ext cx="1197455" cy="534987"/>
          </a:xfrm>
          <a:prstGeom prst="roundRect">
            <a:avLst/>
          </a:prstGeom>
          <a:noFill/>
          <a:ln>
            <a:solidFill>
              <a:srgbClr val="D1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800" kern="1200">
                <a:solidFill>
                  <a:schemeClr val="lt1"/>
                </a:solidFill>
                <a:latin typeface="+mn-lt"/>
                <a:ea typeface="+mn-ea"/>
                <a:cs typeface="+mn-cs"/>
              </a:defRPr>
            </a:lvl1pPr>
            <a:lvl2pPr marL="457200" algn="l" rtl="0" fontAlgn="base">
              <a:spcBef>
                <a:spcPct val="0"/>
              </a:spcBef>
              <a:spcAft>
                <a:spcPct val="0"/>
              </a:spcAft>
              <a:defRPr sz="2800" kern="1200">
                <a:solidFill>
                  <a:schemeClr val="lt1"/>
                </a:solidFill>
                <a:latin typeface="+mn-lt"/>
                <a:ea typeface="+mn-ea"/>
                <a:cs typeface="+mn-cs"/>
              </a:defRPr>
            </a:lvl2pPr>
            <a:lvl3pPr marL="914400" algn="l" rtl="0" fontAlgn="base">
              <a:spcBef>
                <a:spcPct val="0"/>
              </a:spcBef>
              <a:spcAft>
                <a:spcPct val="0"/>
              </a:spcAft>
              <a:defRPr sz="2800" kern="1200">
                <a:solidFill>
                  <a:schemeClr val="lt1"/>
                </a:solidFill>
                <a:latin typeface="+mn-lt"/>
                <a:ea typeface="+mn-ea"/>
                <a:cs typeface="+mn-cs"/>
              </a:defRPr>
            </a:lvl3pPr>
            <a:lvl4pPr marL="1371600" algn="l" rtl="0" fontAlgn="base">
              <a:spcBef>
                <a:spcPct val="0"/>
              </a:spcBef>
              <a:spcAft>
                <a:spcPct val="0"/>
              </a:spcAft>
              <a:defRPr sz="2800" kern="1200">
                <a:solidFill>
                  <a:schemeClr val="lt1"/>
                </a:solidFill>
                <a:latin typeface="+mn-lt"/>
                <a:ea typeface="+mn-ea"/>
                <a:cs typeface="+mn-cs"/>
              </a:defRPr>
            </a:lvl4pPr>
            <a:lvl5pPr marL="1828800" algn="l" rtl="0" fontAlgn="base">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endParaRPr lang="en-US"/>
          </a:p>
        </p:txBody>
      </p:sp>
      <p:sp>
        <p:nvSpPr>
          <p:cNvPr id="9" name="Rectangle: Rounded Corners 8">
            <a:extLst>
              <a:ext uri="{FF2B5EF4-FFF2-40B4-BE49-F238E27FC236}">
                <a16:creationId xmlns:a16="http://schemas.microsoft.com/office/drawing/2014/main" id="{7F96E45B-0AD0-548E-3899-1CF844DC23C8}"/>
              </a:ext>
            </a:extLst>
          </p:cNvPr>
          <p:cNvSpPr/>
          <p:nvPr/>
        </p:nvSpPr>
        <p:spPr>
          <a:xfrm>
            <a:off x="3680316" y="5502636"/>
            <a:ext cx="1197455" cy="534987"/>
          </a:xfrm>
          <a:prstGeom prst="roundRect">
            <a:avLst/>
          </a:prstGeom>
          <a:noFill/>
          <a:ln>
            <a:solidFill>
              <a:srgbClr val="D1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800" kern="1200">
                <a:solidFill>
                  <a:schemeClr val="lt1"/>
                </a:solidFill>
                <a:latin typeface="+mn-lt"/>
                <a:ea typeface="+mn-ea"/>
                <a:cs typeface="+mn-cs"/>
              </a:defRPr>
            </a:lvl1pPr>
            <a:lvl2pPr marL="457200" algn="l" rtl="0" fontAlgn="base">
              <a:spcBef>
                <a:spcPct val="0"/>
              </a:spcBef>
              <a:spcAft>
                <a:spcPct val="0"/>
              </a:spcAft>
              <a:defRPr sz="2800" kern="1200">
                <a:solidFill>
                  <a:schemeClr val="lt1"/>
                </a:solidFill>
                <a:latin typeface="+mn-lt"/>
                <a:ea typeface="+mn-ea"/>
                <a:cs typeface="+mn-cs"/>
              </a:defRPr>
            </a:lvl2pPr>
            <a:lvl3pPr marL="914400" algn="l" rtl="0" fontAlgn="base">
              <a:spcBef>
                <a:spcPct val="0"/>
              </a:spcBef>
              <a:spcAft>
                <a:spcPct val="0"/>
              </a:spcAft>
              <a:defRPr sz="2800" kern="1200">
                <a:solidFill>
                  <a:schemeClr val="lt1"/>
                </a:solidFill>
                <a:latin typeface="+mn-lt"/>
                <a:ea typeface="+mn-ea"/>
                <a:cs typeface="+mn-cs"/>
              </a:defRPr>
            </a:lvl3pPr>
            <a:lvl4pPr marL="1371600" algn="l" rtl="0" fontAlgn="base">
              <a:spcBef>
                <a:spcPct val="0"/>
              </a:spcBef>
              <a:spcAft>
                <a:spcPct val="0"/>
              </a:spcAft>
              <a:defRPr sz="2800" kern="1200">
                <a:solidFill>
                  <a:schemeClr val="lt1"/>
                </a:solidFill>
                <a:latin typeface="+mn-lt"/>
                <a:ea typeface="+mn-ea"/>
                <a:cs typeface="+mn-cs"/>
              </a:defRPr>
            </a:lvl4pPr>
            <a:lvl5pPr marL="1828800" algn="l" rtl="0" fontAlgn="base">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95236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4B97BC-877A-D0C8-F5F1-A9E020C77055}"/>
              </a:ext>
            </a:extLst>
          </p:cNvPr>
          <p:cNvPicPr>
            <a:picLocks noChangeAspect="1"/>
          </p:cNvPicPr>
          <p:nvPr/>
        </p:nvPicPr>
        <p:blipFill>
          <a:blip r:embed="rId3" cstate="print">
            <a:extLst>
              <a:ext uri="{28A0092B-C50C-407E-A947-70E740481C1C}">
                <a14:useLocalDpi xmlns:a14="http://schemas.microsoft.com/office/drawing/2010/main" val="0"/>
              </a:ext>
            </a:extLst>
          </a:blip>
          <a:srcRect b="10061"/>
          <a:stretch/>
        </p:blipFill>
        <p:spPr>
          <a:xfrm>
            <a:off x="819150" y="3623151"/>
            <a:ext cx="7505700" cy="2643978"/>
          </a:xfrm>
          <a:prstGeom prst="rect">
            <a:avLst/>
          </a:prstGeom>
          <a:ln w="12700">
            <a:solidFill>
              <a:srgbClr val="3366CC"/>
            </a:solidFill>
          </a:ln>
        </p:spPr>
      </p:pic>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a:xfrm>
            <a:off x="-3345" y="940044"/>
            <a:ext cx="8991600" cy="534987"/>
          </a:xfrm>
        </p:spPr>
        <p:txBody>
          <a:bodyPr>
            <a:normAutofit/>
          </a:bodyPr>
          <a:lstStyle/>
          <a:p>
            <a:r>
              <a:rPr lang="en-US">
                <a:ea typeface="Verdana"/>
              </a:rPr>
              <a:t>Certify and Submit the Report</a:t>
            </a:r>
            <a:endParaRPr lang="en-US"/>
          </a:p>
        </p:txBody>
      </p:sp>
      <p:sp>
        <p:nvSpPr>
          <p:cNvPr id="3" name="Content Placeholder 2">
            <a:extLst>
              <a:ext uri="{FF2B5EF4-FFF2-40B4-BE49-F238E27FC236}">
                <a16:creationId xmlns:a16="http://schemas.microsoft.com/office/drawing/2014/main" id="{7C122465-5FBA-DEC5-4E5F-F9B569BECC1D}"/>
              </a:ext>
            </a:extLst>
          </p:cNvPr>
          <p:cNvSpPr txBox="1">
            <a:spLocks/>
          </p:cNvSpPr>
          <p:nvPr/>
        </p:nvSpPr>
        <p:spPr bwMode="auto">
          <a:xfrm>
            <a:off x="45964" y="1556071"/>
            <a:ext cx="8892982" cy="19378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cs typeface="Arial"/>
              </a:rPr>
              <a:t>After reviewing for accuracy, click </a:t>
            </a:r>
            <a:r>
              <a:rPr lang="en-US" sz="2400" kern="0">
                <a:cs typeface="Arial"/>
              </a:rPr>
              <a:t>Certify and Submit</a:t>
            </a:r>
            <a:r>
              <a:rPr lang="en-US" sz="2400" b="0" kern="0">
                <a:cs typeface="Arial"/>
              </a:rPr>
              <a:t>. A pop-up will appear to confirm that you want to submit</a:t>
            </a:r>
          </a:p>
          <a:p>
            <a:r>
              <a:rPr lang="en-US" sz="2400" b="0" kern="0">
                <a:cs typeface="Arial"/>
              </a:rPr>
              <a:t>The program will then check for technical errors (ex: missing required information) and will communicate where any issues are located at the top of the screen</a:t>
            </a:r>
          </a:p>
        </p:txBody>
      </p:sp>
      <p:sp>
        <p:nvSpPr>
          <p:cNvPr id="5" name="TextBox 4">
            <a:extLst>
              <a:ext uri="{FF2B5EF4-FFF2-40B4-BE49-F238E27FC236}">
                <a16:creationId xmlns:a16="http://schemas.microsoft.com/office/drawing/2014/main" id="{C834C181-8D59-432B-9DCD-FF7677D1C084}"/>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45</a:t>
            </a:r>
          </a:p>
        </p:txBody>
      </p:sp>
      <p:sp>
        <p:nvSpPr>
          <p:cNvPr id="6" name="Rectangle: Rounded Corners 5">
            <a:extLst>
              <a:ext uri="{FF2B5EF4-FFF2-40B4-BE49-F238E27FC236}">
                <a16:creationId xmlns:a16="http://schemas.microsoft.com/office/drawing/2014/main" id="{589BC973-6DA6-43E1-1172-4F7BCF2E9E2E}"/>
              </a:ext>
            </a:extLst>
          </p:cNvPr>
          <p:cNvSpPr/>
          <p:nvPr/>
        </p:nvSpPr>
        <p:spPr>
          <a:xfrm>
            <a:off x="6158948" y="5799988"/>
            <a:ext cx="1470991" cy="596347"/>
          </a:xfrm>
          <a:prstGeom prst="roundRect">
            <a:avLst/>
          </a:prstGeom>
          <a:noFill/>
          <a:ln>
            <a:solidFill>
              <a:srgbClr val="D1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800" kern="1200">
                <a:solidFill>
                  <a:schemeClr val="lt1"/>
                </a:solidFill>
                <a:latin typeface="+mn-lt"/>
                <a:ea typeface="+mn-ea"/>
                <a:cs typeface="+mn-cs"/>
              </a:defRPr>
            </a:lvl1pPr>
            <a:lvl2pPr marL="457200" algn="l" rtl="0" fontAlgn="base">
              <a:spcBef>
                <a:spcPct val="0"/>
              </a:spcBef>
              <a:spcAft>
                <a:spcPct val="0"/>
              </a:spcAft>
              <a:defRPr sz="2800" kern="1200">
                <a:solidFill>
                  <a:schemeClr val="lt1"/>
                </a:solidFill>
                <a:latin typeface="+mn-lt"/>
                <a:ea typeface="+mn-ea"/>
                <a:cs typeface="+mn-cs"/>
              </a:defRPr>
            </a:lvl2pPr>
            <a:lvl3pPr marL="914400" algn="l" rtl="0" fontAlgn="base">
              <a:spcBef>
                <a:spcPct val="0"/>
              </a:spcBef>
              <a:spcAft>
                <a:spcPct val="0"/>
              </a:spcAft>
              <a:defRPr sz="2800" kern="1200">
                <a:solidFill>
                  <a:schemeClr val="lt1"/>
                </a:solidFill>
                <a:latin typeface="+mn-lt"/>
                <a:ea typeface="+mn-ea"/>
                <a:cs typeface="+mn-cs"/>
              </a:defRPr>
            </a:lvl3pPr>
            <a:lvl4pPr marL="1371600" algn="l" rtl="0" fontAlgn="base">
              <a:spcBef>
                <a:spcPct val="0"/>
              </a:spcBef>
              <a:spcAft>
                <a:spcPct val="0"/>
              </a:spcAft>
              <a:defRPr sz="2800" kern="1200">
                <a:solidFill>
                  <a:schemeClr val="lt1"/>
                </a:solidFill>
                <a:latin typeface="+mn-lt"/>
                <a:ea typeface="+mn-ea"/>
                <a:cs typeface="+mn-cs"/>
              </a:defRPr>
            </a:lvl4pPr>
            <a:lvl5pPr marL="1828800" algn="l" rtl="0" fontAlgn="base">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endParaRPr lang="en-US"/>
          </a:p>
        </p:txBody>
      </p:sp>
      <p:sp>
        <p:nvSpPr>
          <p:cNvPr id="8" name="Content Placeholder 2">
            <a:extLst>
              <a:ext uri="{FF2B5EF4-FFF2-40B4-BE49-F238E27FC236}">
                <a16:creationId xmlns:a16="http://schemas.microsoft.com/office/drawing/2014/main" id="{95C1D026-BBC6-E055-C5C1-AEEC65B6683D}"/>
              </a:ext>
            </a:extLst>
          </p:cNvPr>
          <p:cNvSpPr txBox="1">
            <a:spLocks/>
          </p:cNvSpPr>
          <p:nvPr/>
        </p:nvSpPr>
        <p:spPr bwMode="auto">
          <a:xfrm>
            <a:off x="6402268" y="3723049"/>
            <a:ext cx="2578701" cy="1780168"/>
          </a:xfrm>
          <a:prstGeom prst="rect">
            <a:avLst/>
          </a:prstGeom>
          <a:solidFill>
            <a:srgbClr val="FFCCFF"/>
          </a:solidFill>
          <a:ln w="19050">
            <a:solidFill>
              <a:srgbClr val="3366CC"/>
            </a:solid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marL="0" indent="0">
              <a:buNone/>
            </a:pPr>
            <a:r>
              <a:rPr lang="en-US" sz="1400" b="0" kern="0">
                <a:cs typeface="Arial"/>
              </a:rPr>
              <a:t>If you see another name listed: </a:t>
            </a:r>
            <a:endParaRPr lang="en-US" sz="1400" b="0" kern="0" dirty="0">
              <a:cs typeface="Arial"/>
            </a:endParaRPr>
          </a:p>
          <a:p>
            <a:pPr marL="0" indent="0">
              <a:buNone/>
            </a:pPr>
            <a:endParaRPr lang="en-US" sz="1400" b="0" kern="0" dirty="0">
              <a:cs typeface="Arial"/>
            </a:endParaRPr>
          </a:p>
          <a:p>
            <a:pPr marL="0" indent="0">
              <a:buNone/>
            </a:pPr>
            <a:r>
              <a:rPr lang="en-US" sz="1400" b="0" kern="0" dirty="0">
                <a:cs typeface="Arial"/>
              </a:rPr>
              <a:t>You are in the portal with </a:t>
            </a:r>
            <a:r>
              <a:rPr lang="en-US" sz="1400" b="0" kern="0" dirty="0" err="1">
                <a:cs typeface="Arial"/>
              </a:rPr>
              <a:t>someon</a:t>
            </a:r>
            <a:r>
              <a:rPr lang="en-US" sz="1400" b="0" kern="0" dirty="0">
                <a:cs typeface="Arial"/>
              </a:rPr>
              <a:t>e </a:t>
            </a:r>
            <a:r>
              <a:rPr lang="en-US" sz="1400" b="0" kern="0" dirty="0" err="1">
                <a:cs typeface="Arial"/>
              </a:rPr>
              <a:t>elses's</a:t>
            </a:r>
            <a:r>
              <a:rPr lang="en-US" sz="1400" b="0" kern="0" dirty="0">
                <a:cs typeface="Arial"/>
              </a:rPr>
              <a:t> credentials. Update contacts and roles before submitting!</a:t>
            </a:r>
          </a:p>
          <a:p>
            <a:pPr marL="0" indent="0">
              <a:buNone/>
            </a:pPr>
            <a:endParaRPr lang="en-US">
              <a:cs typeface="Arial"/>
            </a:endParaRPr>
          </a:p>
        </p:txBody>
      </p:sp>
      <p:sp>
        <p:nvSpPr>
          <p:cNvPr id="9" name="Octagon 8">
            <a:extLst>
              <a:ext uri="{FF2B5EF4-FFF2-40B4-BE49-F238E27FC236}">
                <a16:creationId xmlns:a16="http://schemas.microsoft.com/office/drawing/2014/main" id="{C00EA1C8-D780-CCA9-D4D6-D10D5AA5DFA5}"/>
              </a:ext>
            </a:extLst>
          </p:cNvPr>
          <p:cNvSpPr/>
          <p:nvPr/>
        </p:nvSpPr>
        <p:spPr>
          <a:xfrm>
            <a:off x="7359904" y="3962318"/>
            <a:ext cx="562316" cy="531143"/>
          </a:xfrm>
          <a:prstGeom prst="octagon">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44E9DB2-C341-78EA-64E5-828A0A217954}"/>
              </a:ext>
            </a:extLst>
          </p:cNvPr>
          <p:cNvSpPr txBox="1"/>
          <p:nvPr/>
        </p:nvSpPr>
        <p:spPr>
          <a:xfrm>
            <a:off x="7345647" y="4061636"/>
            <a:ext cx="689182" cy="338554"/>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chemeClr val="bg1"/>
                </a:solidFill>
                <a:latin typeface="Calibri"/>
                <a:ea typeface="Calibri"/>
                <a:cs typeface="Calibri"/>
              </a:rPr>
              <a:t>STOP</a:t>
            </a:r>
          </a:p>
        </p:txBody>
      </p:sp>
    </p:spTree>
    <p:extLst>
      <p:ext uri="{BB962C8B-B14F-4D97-AF65-F5344CB8AC3E}">
        <p14:creationId xmlns:p14="http://schemas.microsoft.com/office/powerpoint/2010/main" val="2881914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a:xfrm>
            <a:off x="0" y="1002265"/>
            <a:ext cx="8991600" cy="534987"/>
          </a:xfrm>
        </p:spPr>
        <p:txBody>
          <a:bodyPr/>
          <a:lstStyle/>
          <a:p>
            <a:r>
              <a:rPr lang="en-US">
                <a:ea typeface="Verdana"/>
              </a:rPr>
              <a:t>Successfully Submitted Report</a:t>
            </a:r>
            <a:endParaRPr lang="en-US"/>
          </a:p>
        </p:txBody>
      </p:sp>
      <p:sp>
        <p:nvSpPr>
          <p:cNvPr id="3" name="Content Placeholder 2">
            <a:extLst>
              <a:ext uri="{FF2B5EF4-FFF2-40B4-BE49-F238E27FC236}">
                <a16:creationId xmlns:a16="http://schemas.microsoft.com/office/drawing/2014/main" id="{7C122465-5FBA-DEC5-4E5F-F9B569BECC1D}"/>
              </a:ext>
            </a:extLst>
          </p:cNvPr>
          <p:cNvSpPr txBox="1">
            <a:spLocks/>
          </p:cNvSpPr>
          <p:nvPr/>
        </p:nvSpPr>
        <p:spPr bwMode="auto">
          <a:xfrm>
            <a:off x="98284" y="1537252"/>
            <a:ext cx="8893316" cy="19187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cs typeface="Arial"/>
              </a:rPr>
              <a:t>After submitting, you should see a green "Success" notification at the top of your screen</a:t>
            </a:r>
          </a:p>
          <a:p>
            <a:r>
              <a:rPr lang="en-US" sz="2400" b="0" kern="0">
                <a:cs typeface="Arial"/>
              </a:rPr>
              <a:t>The survey is not</a:t>
            </a:r>
            <a:r>
              <a:rPr lang="en-US" sz="2400" kern="0">
                <a:cs typeface="Arial"/>
              </a:rPr>
              <a:t> </a:t>
            </a:r>
            <a:r>
              <a:rPr lang="en-US" sz="2400" b="0" kern="0">
                <a:cs typeface="Arial"/>
              </a:rPr>
              <a:t>part of your report. You can complete it or click on the “hamburger” icon to go back to the home page</a:t>
            </a:r>
          </a:p>
        </p:txBody>
      </p:sp>
      <p:pic>
        <p:nvPicPr>
          <p:cNvPr id="4" name="Picture 4" descr="Graphical user interface, text, application, email&#10;&#10;Description automatically generated">
            <a:extLst>
              <a:ext uri="{FF2B5EF4-FFF2-40B4-BE49-F238E27FC236}">
                <a16:creationId xmlns:a16="http://schemas.microsoft.com/office/drawing/2014/main" id="{BAD34A84-AB7C-49AE-11D6-43BC68B065A5}"/>
              </a:ext>
            </a:extLst>
          </p:cNvPr>
          <p:cNvPicPr>
            <a:picLocks noChangeAspect="1"/>
          </p:cNvPicPr>
          <p:nvPr/>
        </p:nvPicPr>
        <p:blipFill rotWithShape="1">
          <a:blip r:embed="rId3"/>
          <a:srcRect l="12542" t="-53" r="14959" b="54764"/>
          <a:stretch/>
        </p:blipFill>
        <p:spPr>
          <a:xfrm>
            <a:off x="227106" y="3455992"/>
            <a:ext cx="8764494" cy="2723322"/>
          </a:xfrm>
          <a:prstGeom prst="rect">
            <a:avLst/>
          </a:prstGeom>
          <a:ln>
            <a:solidFill>
              <a:srgbClr val="4472C4"/>
            </a:solidFill>
          </a:ln>
        </p:spPr>
      </p:pic>
      <p:sp>
        <p:nvSpPr>
          <p:cNvPr id="5" name="TextBox 4">
            <a:extLst>
              <a:ext uri="{FF2B5EF4-FFF2-40B4-BE49-F238E27FC236}">
                <a16:creationId xmlns:a16="http://schemas.microsoft.com/office/drawing/2014/main" id="{069C9BED-3418-4EF3-B6E8-699F4C7FFB8C}"/>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46</a:t>
            </a:r>
          </a:p>
        </p:txBody>
      </p:sp>
      <p:sp>
        <p:nvSpPr>
          <p:cNvPr id="6" name="Rectangle: Rounded Corners 5">
            <a:extLst>
              <a:ext uri="{FF2B5EF4-FFF2-40B4-BE49-F238E27FC236}">
                <a16:creationId xmlns:a16="http://schemas.microsoft.com/office/drawing/2014/main" id="{E628B0D4-84B7-5278-42DB-D861AAEAEE84}"/>
              </a:ext>
            </a:extLst>
          </p:cNvPr>
          <p:cNvSpPr/>
          <p:nvPr/>
        </p:nvSpPr>
        <p:spPr>
          <a:xfrm>
            <a:off x="569118" y="3350462"/>
            <a:ext cx="504309" cy="483702"/>
          </a:xfrm>
          <a:prstGeom prst="roundRect">
            <a:avLst/>
          </a:prstGeom>
          <a:noFill/>
          <a:ln>
            <a:solidFill>
              <a:srgbClr val="D1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800" kern="1200">
                <a:solidFill>
                  <a:schemeClr val="lt1"/>
                </a:solidFill>
                <a:latin typeface="+mn-lt"/>
                <a:ea typeface="+mn-ea"/>
                <a:cs typeface="+mn-cs"/>
              </a:defRPr>
            </a:lvl1pPr>
            <a:lvl2pPr marL="457200" algn="l" rtl="0" fontAlgn="base">
              <a:spcBef>
                <a:spcPct val="0"/>
              </a:spcBef>
              <a:spcAft>
                <a:spcPct val="0"/>
              </a:spcAft>
              <a:defRPr sz="2800" kern="1200">
                <a:solidFill>
                  <a:schemeClr val="lt1"/>
                </a:solidFill>
                <a:latin typeface="+mn-lt"/>
                <a:ea typeface="+mn-ea"/>
                <a:cs typeface="+mn-cs"/>
              </a:defRPr>
            </a:lvl2pPr>
            <a:lvl3pPr marL="914400" algn="l" rtl="0" fontAlgn="base">
              <a:spcBef>
                <a:spcPct val="0"/>
              </a:spcBef>
              <a:spcAft>
                <a:spcPct val="0"/>
              </a:spcAft>
              <a:defRPr sz="2800" kern="1200">
                <a:solidFill>
                  <a:schemeClr val="lt1"/>
                </a:solidFill>
                <a:latin typeface="+mn-lt"/>
                <a:ea typeface="+mn-ea"/>
                <a:cs typeface="+mn-cs"/>
              </a:defRPr>
            </a:lvl3pPr>
            <a:lvl4pPr marL="1371600" algn="l" rtl="0" fontAlgn="base">
              <a:spcBef>
                <a:spcPct val="0"/>
              </a:spcBef>
              <a:spcAft>
                <a:spcPct val="0"/>
              </a:spcAft>
              <a:defRPr sz="2800" kern="1200">
                <a:solidFill>
                  <a:schemeClr val="lt1"/>
                </a:solidFill>
                <a:latin typeface="+mn-lt"/>
                <a:ea typeface="+mn-ea"/>
                <a:cs typeface="+mn-cs"/>
              </a:defRPr>
            </a:lvl4pPr>
            <a:lvl5pPr marL="1828800" algn="l" rtl="0" fontAlgn="base">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7257171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99B55-C2C9-B0ED-8193-74C011C873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89EAC9-C031-E428-7D85-518889C294A0}"/>
              </a:ext>
            </a:extLst>
          </p:cNvPr>
          <p:cNvSpPr>
            <a:spLocks noGrp="1"/>
          </p:cNvSpPr>
          <p:nvPr>
            <p:ph type="title"/>
          </p:nvPr>
        </p:nvSpPr>
        <p:spPr>
          <a:xfrm>
            <a:off x="1003852" y="992326"/>
            <a:ext cx="7987748" cy="534987"/>
          </a:xfrm>
        </p:spPr>
        <p:txBody>
          <a:bodyPr/>
          <a:lstStyle/>
          <a:p>
            <a:r>
              <a:rPr lang="en-US"/>
              <a:t>Final Thoughts on Projects</a:t>
            </a:r>
          </a:p>
        </p:txBody>
      </p:sp>
      <p:sp>
        <p:nvSpPr>
          <p:cNvPr id="3" name="Content Placeholder 2">
            <a:extLst>
              <a:ext uri="{FF2B5EF4-FFF2-40B4-BE49-F238E27FC236}">
                <a16:creationId xmlns:a16="http://schemas.microsoft.com/office/drawing/2014/main" id="{7F359F1E-52C3-D1DB-DD78-118037B0E0CD}"/>
              </a:ext>
            </a:extLst>
          </p:cNvPr>
          <p:cNvSpPr>
            <a:spLocks noGrp="1"/>
          </p:cNvSpPr>
          <p:nvPr>
            <p:ph idx="1"/>
          </p:nvPr>
        </p:nvSpPr>
        <p:spPr>
          <a:xfrm>
            <a:off x="91038" y="1861371"/>
            <a:ext cx="8889830" cy="4528698"/>
          </a:xfrm>
        </p:spPr>
        <p:txBody>
          <a:bodyPr/>
          <a:lstStyle/>
          <a:p>
            <a:r>
              <a:rPr lang="en-US" b="0"/>
              <a:t>Verify your full award amount is obligated under Total Cumulative Obligations</a:t>
            </a:r>
          </a:p>
          <a:p>
            <a:r>
              <a:rPr lang="en-US" b="0"/>
              <a:t>Report projects under "6 Revenue Replacement" + "6.1 Provision of Govt. Services" for the easiest route</a:t>
            </a:r>
            <a:endParaRPr lang="en-US" b="0">
              <a:cs typeface="Arial"/>
            </a:endParaRPr>
          </a:p>
          <a:p>
            <a:r>
              <a:rPr lang="en-US" b="0"/>
              <a:t>Include specifics in your project description (ex: populations served, project outcomes, what equipment purchases will be used towards, etc.)</a:t>
            </a:r>
            <a:endParaRPr lang="en-US" b="0">
              <a:cs typeface="Arial"/>
            </a:endParaRPr>
          </a:p>
        </p:txBody>
      </p:sp>
      <p:pic>
        <p:nvPicPr>
          <p:cNvPr id="4" name="Graphic 3" descr="Marketing with solid fill">
            <a:extLst>
              <a:ext uri="{FF2B5EF4-FFF2-40B4-BE49-F238E27FC236}">
                <a16:creationId xmlns:a16="http://schemas.microsoft.com/office/drawing/2014/main" id="{822F4812-A44F-B39E-A481-FFD9795C5C1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9452" y="950120"/>
            <a:ext cx="914400" cy="914400"/>
          </a:xfrm>
          <a:prstGeom prst="rect">
            <a:avLst/>
          </a:prstGeom>
        </p:spPr>
      </p:pic>
      <p:sp>
        <p:nvSpPr>
          <p:cNvPr id="5" name="TextBox 4">
            <a:extLst>
              <a:ext uri="{FF2B5EF4-FFF2-40B4-BE49-F238E27FC236}">
                <a16:creationId xmlns:a16="http://schemas.microsoft.com/office/drawing/2014/main" id="{E5AEB0F7-748F-4671-35AB-723D4CFC9776}"/>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47</a:t>
            </a:r>
          </a:p>
        </p:txBody>
      </p:sp>
    </p:spTree>
    <p:extLst>
      <p:ext uri="{BB962C8B-B14F-4D97-AF65-F5344CB8AC3E}">
        <p14:creationId xmlns:p14="http://schemas.microsoft.com/office/powerpoint/2010/main" val="1797632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C5F81-8407-C476-A7FF-5487F309A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E5CA8-348E-5431-8622-DA54950D17E0}"/>
              </a:ext>
            </a:extLst>
          </p:cNvPr>
          <p:cNvSpPr>
            <a:spLocks noGrp="1"/>
          </p:cNvSpPr>
          <p:nvPr>
            <p:ph type="title"/>
          </p:nvPr>
        </p:nvSpPr>
        <p:spPr>
          <a:xfrm>
            <a:off x="754263" y="1141413"/>
            <a:ext cx="8237337" cy="534987"/>
          </a:xfrm>
        </p:spPr>
        <p:txBody>
          <a:bodyPr/>
          <a:lstStyle/>
          <a:p>
            <a:r>
              <a:rPr lang="en-US">
                <a:ea typeface="Verdana"/>
              </a:rPr>
              <a:t>Common Errors Troubleshooting</a:t>
            </a:r>
            <a:endParaRPr lang="en-US"/>
          </a:p>
        </p:txBody>
      </p:sp>
      <p:sp>
        <p:nvSpPr>
          <p:cNvPr id="3" name="Content Placeholder 2">
            <a:extLst>
              <a:ext uri="{FF2B5EF4-FFF2-40B4-BE49-F238E27FC236}">
                <a16:creationId xmlns:a16="http://schemas.microsoft.com/office/drawing/2014/main" id="{5E04DF76-4EC8-F1D5-7603-545C753D8DD3}"/>
              </a:ext>
            </a:extLst>
          </p:cNvPr>
          <p:cNvSpPr>
            <a:spLocks noGrp="1"/>
          </p:cNvSpPr>
          <p:nvPr>
            <p:ph idx="1"/>
          </p:nvPr>
        </p:nvSpPr>
        <p:spPr>
          <a:xfrm>
            <a:off x="-1972" y="1827213"/>
            <a:ext cx="9143123" cy="4573587"/>
          </a:xfrm>
        </p:spPr>
        <p:txBody>
          <a:bodyPr/>
          <a:lstStyle/>
          <a:p>
            <a:r>
              <a:rPr lang="en-US" sz="2800" b="0">
                <a:ea typeface="+mn-lt"/>
                <a:cs typeface="+mn-lt"/>
              </a:rPr>
              <a:t>Recipient Profile page:</a:t>
            </a:r>
            <a:endParaRPr lang="en-US" sz="2800">
              <a:ea typeface="+mn-lt"/>
              <a:cs typeface="+mn-lt"/>
            </a:endParaRPr>
          </a:p>
          <a:p>
            <a:pPr lvl="1">
              <a:buFont typeface="Calibri" pitchFamily="2" charset="2"/>
              <a:buChar char="-"/>
            </a:pPr>
            <a:r>
              <a:rPr lang="en-US" sz="2400">
                <a:ea typeface="+mn-lt"/>
                <a:cs typeface="+mn-lt"/>
              </a:rPr>
              <a:t>Make</a:t>
            </a:r>
            <a:r>
              <a:rPr lang="en-US" sz="2400" b="0">
                <a:ea typeface="+mn-lt"/>
                <a:cs typeface="+mn-lt"/>
              </a:rPr>
              <a:t> sure you've addressed all required fields (fiscal year end date, confirm points of contact, sam.gov dropdown)</a:t>
            </a:r>
            <a:r>
              <a:rPr lang="en-US" sz="2400" b="0" i="1">
                <a:ea typeface="+mn-lt"/>
                <a:cs typeface="+mn-lt"/>
              </a:rPr>
              <a:t> </a:t>
            </a:r>
            <a:endParaRPr lang="en-US" sz="2400" i="1">
              <a:ea typeface="+mn-lt"/>
              <a:cs typeface="+mn-lt"/>
            </a:endParaRPr>
          </a:p>
          <a:p>
            <a:r>
              <a:rPr lang="en-US" sz="2800" b="0">
                <a:ea typeface="+mn-lt"/>
                <a:cs typeface="+mn-lt"/>
              </a:rPr>
              <a:t>Project Overview page:</a:t>
            </a:r>
            <a:endParaRPr lang="en-US" sz="2800">
              <a:ea typeface="+mn-lt"/>
              <a:cs typeface="+mn-lt"/>
            </a:endParaRPr>
          </a:p>
          <a:p>
            <a:pPr lvl="1">
              <a:buFont typeface="Calibri" pitchFamily="2" charset="2"/>
              <a:buChar char="-"/>
            </a:pPr>
            <a:r>
              <a:rPr lang="en-US" sz="2400">
                <a:ea typeface="+mn-lt"/>
                <a:cs typeface="+mn-lt"/>
              </a:rPr>
              <a:t>Make sure you've addressed the "Up to and including..."</a:t>
            </a:r>
            <a:r>
              <a:rPr lang="en-US" sz="2400" b="0">
                <a:ea typeface="+mn-lt"/>
                <a:cs typeface="+mn-lt"/>
              </a:rPr>
              <a:t> </a:t>
            </a:r>
            <a:r>
              <a:rPr lang="en-US" sz="2400">
                <a:ea typeface="+mn-lt"/>
                <a:cs typeface="+mn-lt"/>
              </a:rPr>
              <a:t>Revenue Replacement</a:t>
            </a:r>
            <a:r>
              <a:rPr lang="en-US" sz="2400" b="0">
                <a:ea typeface="+mn-lt"/>
                <a:cs typeface="+mn-lt"/>
              </a:rPr>
              <a:t> </a:t>
            </a:r>
            <a:r>
              <a:rPr lang="en-US" sz="2400">
                <a:ea typeface="+mn-lt"/>
                <a:cs typeface="+mn-lt"/>
              </a:rPr>
              <a:t>dropdown</a:t>
            </a:r>
          </a:p>
          <a:p>
            <a:pPr lvl="1">
              <a:buFont typeface="Calibri" pitchFamily="2" charset="2"/>
              <a:buChar char="-"/>
            </a:pPr>
            <a:r>
              <a:rPr lang="en-US" sz="2400">
                <a:ea typeface="+mn-lt"/>
                <a:cs typeface="+mn-lt"/>
              </a:rPr>
              <a:t>Address each yellow</a:t>
            </a:r>
            <a:r>
              <a:rPr lang="en-US" sz="2400" b="0">
                <a:ea typeface="+mn-lt"/>
                <a:cs typeface="+mn-lt"/>
              </a:rPr>
              <a:t> box under </a:t>
            </a:r>
            <a:r>
              <a:rPr lang="en-US" sz="2400">
                <a:ea typeface="+mn-lt"/>
                <a:cs typeface="+mn-lt"/>
              </a:rPr>
              <a:t>project status</a:t>
            </a:r>
          </a:p>
          <a:p>
            <a:pPr lvl="1">
              <a:buFont typeface="Calibri" pitchFamily="2" charset="2"/>
              <a:buChar char="-"/>
            </a:pPr>
            <a:r>
              <a:rPr lang="en-US" sz="2400">
                <a:cs typeface="Arial"/>
              </a:rPr>
              <a:t>If changing an existing project to category 6, you'll need to delete any information entered in the Obligation Status and Expenditure Status boxes (again, see yellow boxes)</a:t>
            </a:r>
          </a:p>
        </p:txBody>
      </p:sp>
      <p:sp>
        <p:nvSpPr>
          <p:cNvPr id="5" name="TextBox 4">
            <a:extLst>
              <a:ext uri="{FF2B5EF4-FFF2-40B4-BE49-F238E27FC236}">
                <a16:creationId xmlns:a16="http://schemas.microsoft.com/office/drawing/2014/main" id="{3D28FA86-98D2-E278-68DB-F24D4E184B04}"/>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48</a:t>
            </a:r>
          </a:p>
        </p:txBody>
      </p:sp>
      <p:pic>
        <p:nvPicPr>
          <p:cNvPr id="4" name="Graphic 3" descr="Warning with solid fill">
            <a:extLst>
              <a:ext uri="{FF2B5EF4-FFF2-40B4-BE49-F238E27FC236}">
                <a16:creationId xmlns:a16="http://schemas.microsoft.com/office/drawing/2014/main" id="{BB213C23-7ED7-D0FE-7752-73CA3EDE951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642" y="952693"/>
            <a:ext cx="775152" cy="717132"/>
          </a:xfrm>
          <a:prstGeom prst="rect">
            <a:avLst/>
          </a:prstGeom>
        </p:spPr>
      </p:pic>
    </p:spTree>
    <p:extLst>
      <p:ext uri="{BB962C8B-B14F-4D97-AF65-F5344CB8AC3E}">
        <p14:creationId xmlns:p14="http://schemas.microsoft.com/office/powerpoint/2010/main" val="287373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555D-C0D5-FD49-3C86-545B1B79FA85}"/>
              </a:ext>
            </a:extLst>
          </p:cNvPr>
          <p:cNvSpPr>
            <a:spLocks noGrp="1"/>
          </p:cNvSpPr>
          <p:nvPr>
            <p:ph type="title"/>
          </p:nvPr>
        </p:nvSpPr>
        <p:spPr>
          <a:xfrm>
            <a:off x="722313" y="4421277"/>
            <a:ext cx="7758023" cy="1347698"/>
          </a:xfrm>
        </p:spPr>
        <p:txBody>
          <a:bodyPr/>
          <a:lstStyle/>
          <a:p>
            <a:r>
              <a:rPr lang="en-US" sz="3600">
                <a:ea typeface="Verdana"/>
              </a:rPr>
              <a:t>spending &amp; reporting recap</a:t>
            </a:r>
          </a:p>
        </p:txBody>
      </p:sp>
      <p:sp>
        <p:nvSpPr>
          <p:cNvPr id="3" name="Text Placeholder 2">
            <a:extLst>
              <a:ext uri="{FF2B5EF4-FFF2-40B4-BE49-F238E27FC236}">
                <a16:creationId xmlns:a16="http://schemas.microsoft.com/office/drawing/2014/main" id="{8CB93573-3280-D9E2-1CC3-17E66292B07C}"/>
              </a:ext>
            </a:extLst>
          </p:cNvPr>
          <p:cNvSpPr>
            <a:spLocks noGrp="1"/>
          </p:cNvSpPr>
          <p:nvPr>
            <p:ph type="body" idx="1"/>
          </p:nvPr>
        </p:nvSpPr>
        <p:spPr/>
        <p:txBody>
          <a:bodyPr/>
          <a:lstStyle/>
          <a:p>
            <a:r>
              <a:rPr lang="en-US" sz="2400">
                <a:cs typeface="Arial"/>
              </a:rPr>
              <a:t>American Rescue Plan Funds </a:t>
            </a:r>
            <a:r>
              <a:rPr lang="en-US" sz="2400" i="1">
                <a:cs typeface="Arial"/>
              </a:rPr>
              <a:t>(aka SLFRF)</a:t>
            </a:r>
          </a:p>
        </p:txBody>
      </p:sp>
      <p:sp>
        <p:nvSpPr>
          <p:cNvPr id="5" name="TextBox 4">
            <a:extLst>
              <a:ext uri="{FF2B5EF4-FFF2-40B4-BE49-F238E27FC236}">
                <a16:creationId xmlns:a16="http://schemas.microsoft.com/office/drawing/2014/main" id="{9A365A5A-980A-0B8E-ECB2-C9B9DE5582A4}"/>
              </a:ext>
            </a:extLst>
          </p:cNvPr>
          <p:cNvSpPr txBox="1"/>
          <p:nvPr/>
        </p:nvSpPr>
        <p:spPr>
          <a:xfrm>
            <a:off x="8519928" y="6396335"/>
            <a:ext cx="624072" cy="461665"/>
          </a:xfrm>
          <a:prstGeom prst="rect">
            <a:avLst/>
          </a:prstGeom>
          <a:noFill/>
        </p:spPr>
        <p:txBody>
          <a:bodyPr wrap="square" lIns="91440" tIns="45720" rIns="91440" bIns="45720" rtlCol="0" anchor="t">
            <a:spAutoFit/>
          </a:bodyPr>
          <a:lstStyle/>
          <a:p>
            <a:r>
              <a:rPr lang="en-US" sz="2400">
                <a:solidFill>
                  <a:schemeClr val="bg1"/>
                </a:solidFill>
                <a:latin typeface="+mj-lt"/>
              </a:rPr>
              <a:t>4</a:t>
            </a:r>
          </a:p>
        </p:txBody>
      </p:sp>
    </p:spTree>
    <p:extLst>
      <p:ext uri="{BB962C8B-B14F-4D97-AF65-F5344CB8AC3E}">
        <p14:creationId xmlns:p14="http://schemas.microsoft.com/office/powerpoint/2010/main" val="4059732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88B6-3D63-7CC2-4F13-8BDA0365D8FD}"/>
              </a:ext>
            </a:extLst>
          </p:cNvPr>
          <p:cNvSpPr>
            <a:spLocks noGrp="1"/>
          </p:cNvSpPr>
          <p:nvPr>
            <p:ph type="title"/>
          </p:nvPr>
        </p:nvSpPr>
        <p:spPr>
          <a:xfrm>
            <a:off x="765868" y="1141413"/>
            <a:ext cx="8225732" cy="534987"/>
          </a:xfrm>
        </p:spPr>
        <p:txBody>
          <a:bodyPr/>
          <a:lstStyle/>
          <a:p>
            <a:r>
              <a:rPr lang="en-US">
                <a:ea typeface="Verdana"/>
              </a:rPr>
              <a:t>Certification Troubleshooting</a:t>
            </a:r>
            <a:endParaRPr lang="en-US"/>
          </a:p>
        </p:txBody>
      </p:sp>
      <p:sp>
        <p:nvSpPr>
          <p:cNvPr id="3" name="Content Placeholder 2">
            <a:extLst>
              <a:ext uri="{FF2B5EF4-FFF2-40B4-BE49-F238E27FC236}">
                <a16:creationId xmlns:a16="http://schemas.microsoft.com/office/drawing/2014/main" id="{952BBF7F-5688-C0CE-5874-8451CE2F78BE}"/>
              </a:ext>
            </a:extLst>
          </p:cNvPr>
          <p:cNvSpPr>
            <a:spLocks noGrp="1"/>
          </p:cNvSpPr>
          <p:nvPr>
            <p:ph idx="1"/>
          </p:nvPr>
        </p:nvSpPr>
        <p:spPr>
          <a:xfrm>
            <a:off x="-1972" y="1709709"/>
            <a:ext cx="9143123" cy="4691091"/>
          </a:xfrm>
        </p:spPr>
        <p:txBody>
          <a:bodyPr/>
          <a:lstStyle/>
          <a:p>
            <a:r>
              <a:rPr lang="en-US" b="0">
                <a:ea typeface="+mn-lt"/>
                <a:cs typeface="+mn-lt"/>
              </a:rPr>
              <a:t>What happens if you hit Certify &amp; Submit and get an error?</a:t>
            </a:r>
            <a:endParaRPr lang="en-US">
              <a:ea typeface="+mn-lt"/>
              <a:cs typeface="+mn-lt"/>
            </a:endParaRPr>
          </a:p>
          <a:p>
            <a:pPr lvl="1">
              <a:buFont typeface="Calibri" pitchFamily="2" charset="2"/>
              <a:buChar char="-"/>
            </a:pPr>
            <a:r>
              <a:rPr lang="en-US">
                <a:ea typeface="+mn-lt"/>
                <a:cs typeface="+mn-lt"/>
              </a:rPr>
              <a:t>Scroll up to the top – the report will tell you the page of the error and a general description of what needs to be addressed</a:t>
            </a:r>
            <a:endParaRPr lang="en-US" b="0">
              <a:ea typeface="+mn-lt"/>
              <a:cs typeface="+mn-lt"/>
            </a:endParaRPr>
          </a:p>
          <a:p>
            <a:r>
              <a:rPr lang="en-US" b="0">
                <a:ea typeface="+mn-lt"/>
                <a:cs typeface="+mn-lt"/>
              </a:rPr>
              <a:t>What do we do if it doesn’t have our title in the certification box or shows a different name?</a:t>
            </a:r>
            <a:endParaRPr lang="en-US">
              <a:ea typeface="+mn-lt"/>
              <a:cs typeface="+mn-lt"/>
            </a:endParaRPr>
          </a:p>
          <a:p>
            <a:pPr lvl="1">
              <a:buFont typeface="Calibri" pitchFamily="2" charset="2"/>
              <a:buChar char="-"/>
            </a:pPr>
            <a:r>
              <a:rPr lang="en-US">
                <a:cs typeface="Arial"/>
              </a:rPr>
              <a:t>Head to the designation form and make updates before submitting your report</a:t>
            </a:r>
            <a:endParaRPr lang="en-US" b="0">
              <a:cs typeface="Arial"/>
            </a:endParaRPr>
          </a:p>
        </p:txBody>
      </p:sp>
      <p:sp>
        <p:nvSpPr>
          <p:cNvPr id="5" name="TextBox 4">
            <a:extLst>
              <a:ext uri="{FF2B5EF4-FFF2-40B4-BE49-F238E27FC236}">
                <a16:creationId xmlns:a16="http://schemas.microsoft.com/office/drawing/2014/main" id="{1FDDDAC2-552C-EE68-049B-3BF2DC296C89}"/>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49</a:t>
            </a:r>
          </a:p>
        </p:txBody>
      </p:sp>
      <p:pic>
        <p:nvPicPr>
          <p:cNvPr id="6" name="Graphic 5" descr="Warning with solid fill">
            <a:extLst>
              <a:ext uri="{FF2B5EF4-FFF2-40B4-BE49-F238E27FC236}">
                <a16:creationId xmlns:a16="http://schemas.microsoft.com/office/drawing/2014/main" id="{F44179A3-160B-AD2F-E0F7-709EAB9D0C6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642" y="952693"/>
            <a:ext cx="775152" cy="717132"/>
          </a:xfrm>
          <a:prstGeom prst="rect">
            <a:avLst/>
          </a:prstGeom>
        </p:spPr>
      </p:pic>
    </p:spTree>
    <p:extLst>
      <p:ext uri="{BB962C8B-B14F-4D97-AF65-F5344CB8AC3E}">
        <p14:creationId xmlns:p14="http://schemas.microsoft.com/office/powerpoint/2010/main" val="2247223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a:xfrm>
            <a:off x="0" y="961100"/>
            <a:ext cx="8991600" cy="534987"/>
          </a:xfrm>
        </p:spPr>
        <p:txBody>
          <a:bodyPr/>
          <a:lstStyle/>
          <a:p>
            <a:r>
              <a:rPr lang="en-US">
                <a:ea typeface="Verdana"/>
              </a:rPr>
              <a:t>View Submitted Reports</a:t>
            </a:r>
          </a:p>
        </p:txBody>
      </p:sp>
      <p:sp>
        <p:nvSpPr>
          <p:cNvPr id="11" name="Content Placeholder 2">
            <a:extLst>
              <a:ext uri="{FF2B5EF4-FFF2-40B4-BE49-F238E27FC236}">
                <a16:creationId xmlns:a16="http://schemas.microsoft.com/office/drawing/2014/main" id="{6045BB74-E2DA-A5AF-6ECE-824984723267}"/>
              </a:ext>
            </a:extLst>
          </p:cNvPr>
          <p:cNvSpPr txBox="1">
            <a:spLocks/>
          </p:cNvSpPr>
          <p:nvPr/>
        </p:nvSpPr>
        <p:spPr bwMode="auto">
          <a:xfrm>
            <a:off x="74446" y="1720317"/>
            <a:ext cx="8885237" cy="26727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800" b="0" kern="0">
                <a:cs typeface="Arial"/>
              </a:rPr>
              <a:t>Review or download submitted reports from the home page by clicking on </a:t>
            </a:r>
            <a:r>
              <a:rPr lang="en-US" sz="2800" kern="0">
                <a:cs typeface="Arial"/>
              </a:rPr>
              <a:t>Compliance Reports</a:t>
            </a:r>
            <a:r>
              <a:rPr lang="en-US" sz="2800" b="0" kern="0">
                <a:cs typeface="Arial"/>
              </a:rPr>
              <a:t> </a:t>
            </a:r>
            <a:endParaRPr lang="en-US" sz="2800">
              <a:ea typeface="+mn-lt"/>
              <a:cs typeface="+mn-lt"/>
            </a:endParaRPr>
          </a:p>
          <a:p>
            <a:pPr lvl="1"/>
            <a:r>
              <a:rPr lang="en-US" sz="2400" b="0" kern="0">
                <a:cs typeface="Arial"/>
              </a:rPr>
              <a:t>Grey </a:t>
            </a:r>
            <a:r>
              <a:rPr lang="en-US" sz="2400" b="1" kern="0">
                <a:cs typeface="Arial"/>
              </a:rPr>
              <a:t>Download</a:t>
            </a:r>
            <a:r>
              <a:rPr lang="en-US" sz="2400" kern="0">
                <a:cs typeface="Arial"/>
              </a:rPr>
              <a:t> </a:t>
            </a:r>
            <a:r>
              <a:rPr lang="en-US" sz="2400" b="0" kern="0">
                <a:cs typeface="Arial"/>
              </a:rPr>
              <a:t>button will download </a:t>
            </a:r>
            <a:r>
              <a:rPr lang="en-US" sz="2400" kern="0">
                <a:cs typeface="Arial"/>
              </a:rPr>
              <a:t>your submissions</a:t>
            </a:r>
          </a:p>
          <a:p>
            <a:pPr lvl="1"/>
            <a:r>
              <a:rPr lang="en-US" sz="2400" b="0" kern="0">
                <a:cs typeface="Arial"/>
              </a:rPr>
              <a:t>Blue </a:t>
            </a:r>
            <a:r>
              <a:rPr lang="en-US" sz="2400" b="1" kern="0">
                <a:cs typeface="Arial"/>
              </a:rPr>
              <a:t>Eyeball</a:t>
            </a:r>
            <a:r>
              <a:rPr lang="en-US" sz="2400" kern="0">
                <a:cs typeface="Arial"/>
              </a:rPr>
              <a:t> </a:t>
            </a:r>
            <a:r>
              <a:rPr lang="en-US" sz="2400" b="0" kern="0">
                <a:cs typeface="Arial"/>
              </a:rPr>
              <a:t>button will take you to the Recipient Profile to view your report</a:t>
            </a:r>
          </a:p>
        </p:txBody>
      </p:sp>
      <p:pic>
        <p:nvPicPr>
          <p:cNvPr id="7" name="Picture 7" descr="Graphical user interface, application&#10;&#10;Description automatically generated">
            <a:extLst>
              <a:ext uri="{FF2B5EF4-FFF2-40B4-BE49-F238E27FC236}">
                <a16:creationId xmlns:a16="http://schemas.microsoft.com/office/drawing/2014/main" id="{543B083D-699E-9316-5EB3-BAED05832D9F}"/>
              </a:ext>
            </a:extLst>
          </p:cNvPr>
          <p:cNvPicPr>
            <a:picLocks noChangeAspect="1"/>
          </p:cNvPicPr>
          <p:nvPr/>
        </p:nvPicPr>
        <p:blipFill rotWithShape="1">
          <a:blip r:embed="rId3"/>
          <a:srcRect l="1604" t="18646" r="18627" b="53434"/>
          <a:stretch/>
        </p:blipFill>
        <p:spPr>
          <a:xfrm>
            <a:off x="181988" y="4277062"/>
            <a:ext cx="8780024" cy="1634297"/>
          </a:xfrm>
          <a:prstGeom prst="rect">
            <a:avLst/>
          </a:prstGeom>
          <a:ln>
            <a:solidFill>
              <a:srgbClr val="4472C4"/>
            </a:solidFill>
          </a:ln>
        </p:spPr>
      </p:pic>
      <p:sp>
        <p:nvSpPr>
          <p:cNvPr id="9" name="TextBox 8">
            <a:extLst>
              <a:ext uri="{FF2B5EF4-FFF2-40B4-BE49-F238E27FC236}">
                <a16:creationId xmlns:a16="http://schemas.microsoft.com/office/drawing/2014/main" id="{C1D1EF69-DBF3-4D01-8882-AE0A9555FE1A}"/>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50</a:t>
            </a:r>
          </a:p>
        </p:txBody>
      </p:sp>
      <p:pic>
        <p:nvPicPr>
          <p:cNvPr id="4" name="Picture 8" descr="Graphical user interface, application, table&#10;&#10;Description automatically generated">
            <a:extLst>
              <a:ext uri="{FF2B5EF4-FFF2-40B4-BE49-F238E27FC236}">
                <a16:creationId xmlns:a16="http://schemas.microsoft.com/office/drawing/2014/main" id="{41CA00D9-297C-DB06-BE4E-715D28A490DD}"/>
              </a:ext>
            </a:extLst>
          </p:cNvPr>
          <p:cNvPicPr>
            <a:picLocks noChangeAspect="1"/>
          </p:cNvPicPr>
          <p:nvPr/>
        </p:nvPicPr>
        <p:blipFill>
          <a:blip r:embed="rId4"/>
          <a:stretch>
            <a:fillRect/>
          </a:stretch>
        </p:blipFill>
        <p:spPr>
          <a:xfrm>
            <a:off x="1670066" y="5077037"/>
            <a:ext cx="7090538" cy="832175"/>
          </a:xfrm>
          <a:prstGeom prst="rect">
            <a:avLst/>
          </a:prstGeom>
          <a:ln>
            <a:noFill/>
          </a:ln>
        </p:spPr>
      </p:pic>
      <p:sp>
        <p:nvSpPr>
          <p:cNvPr id="8" name="Rectangle: Rounded Corners 7">
            <a:extLst>
              <a:ext uri="{FF2B5EF4-FFF2-40B4-BE49-F238E27FC236}">
                <a16:creationId xmlns:a16="http://schemas.microsoft.com/office/drawing/2014/main" id="{8330BA5F-DA9A-D033-DE2F-493E160582E7}"/>
              </a:ext>
            </a:extLst>
          </p:cNvPr>
          <p:cNvSpPr/>
          <p:nvPr/>
        </p:nvSpPr>
        <p:spPr>
          <a:xfrm>
            <a:off x="6858000" y="5091657"/>
            <a:ext cx="1625145" cy="910349"/>
          </a:xfrm>
          <a:prstGeom prst="roundRect">
            <a:avLst/>
          </a:prstGeom>
          <a:noFill/>
          <a:ln>
            <a:solidFill>
              <a:srgbClr val="D1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800" kern="1200">
                <a:solidFill>
                  <a:schemeClr val="lt1"/>
                </a:solidFill>
                <a:latin typeface="+mn-lt"/>
                <a:ea typeface="+mn-ea"/>
                <a:cs typeface="+mn-cs"/>
              </a:defRPr>
            </a:lvl1pPr>
            <a:lvl2pPr marL="457200" algn="l" rtl="0" fontAlgn="base">
              <a:spcBef>
                <a:spcPct val="0"/>
              </a:spcBef>
              <a:spcAft>
                <a:spcPct val="0"/>
              </a:spcAft>
              <a:defRPr sz="2800" kern="1200">
                <a:solidFill>
                  <a:schemeClr val="lt1"/>
                </a:solidFill>
                <a:latin typeface="+mn-lt"/>
                <a:ea typeface="+mn-ea"/>
                <a:cs typeface="+mn-cs"/>
              </a:defRPr>
            </a:lvl2pPr>
            <a:lvl3pPr marL="914400" algn="l" rtl="0" fontAlgn="base">
              <a:spcBef>
                <a:spcPct val="0"/>
              </a:spcBef>
              <a:spcAft>
                <a:spcPct val="0"/>
              </a:spcAft>
              <a:defRPr sz="2800" kern="1200">
                <a:solidFill>
                  <a:schemeClr val="lt1"/>
                </a:solidFill>
                <a:latin typeface="+mn-lt"/>
                <a:ea typeface="+mn-ea"/>
                <a:cs typeface="+mn-cs"/>
              </a:defRPr>
            </a:lvl3pPr>
            <a:lvl4pPr marL="1371600" algn="l" rtl="0" fontAlgn="base">
              <a:spcBef>
                <a:spcPct val="0"/>
              </a:spcBef>
              <a:spcAft>
                <a:spcPct val="0"/>
              </a:spcAft>
              <a:defRPr sz="2800" kern="1200">
                <a:solidFill>
                  <a:schemeClr val="lt1"/>
                </a:solidFill>
                <a:latin typeface="+mn-lt"/>
                <a:ea typeface="+mn-ea"/>
                <a:cs typeface="+mn-cs"/>
              </a:defRPr>
            </a:lvl4pPr>
            <a:lvl5pPr marL="1828800" algn="l" rtl="0" fontAlgn="base">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8423582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a:xfrm>
            <a:off x="0" y="1005767"/>
            <a:ext cx="8991600" cy="534987"/>
          </a:xfrm>
        </p:spPr>
        <p:txBody>
          <a:bodyPr/>
          <a:lstStyle/>
          <a:p>
            <a:r>
              <a:rPr lang="en-US">
                <a:ea typeface="Verdana"/>
              </a:rPr>
              <a:t>Editing A Submitted Report</a:t>
            </a:r>
            <a:endParaRPr lang="en-US"/>
          </a:p>
        </p:txBody>
      </p:sp>
      <p:sp>
        <p:nvSpPr>
          <p:cNvPr id="11" name="Content Placeholder 2">
            <a:extLst>
              <a:ext uri="{FF2B5EF4-FFF2-40B4-BE49-F238E27FC236}">
                <a16:creationId xmlns:a16="http://schemas.microsoft.com/office/drawing/2014/main" id="{6045BB74-E2DA-A5AF-6ECE-824984723267}"/>
              </a:ext>
            </a:extLst>
          </p:cNvPr>
          <p:cNvSpPr txBox="1">
            <a:spLocks/>
          </p:cNvSpPr>
          <p:nvPr/>
        </p:nvSpPr>
        <p:spPr bwMode="auto">
          <a:xfrm>
            <a:off x="177280" y="1714180"/>
            <a:ext cx="6813280" cy="4487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800" b="0" kern="0">
                <a:cs typeface="Arial"/>
              </a:rPr>
              <a:t>You can adjust your report before the reporting deadline (April 30) by clicking the </a:t>
            </a:r>
            <a:r>
              <a:rPr lang="en-US" sz="2800" kern="0" err="1">
                <a:cs typeface="Arial"/>
              </a:rPr>
              <a:t>Unsubmit</a:t>
            </a:r>
            <a:r>
              <a:rPr lang="en-US" sz="2800" kern="0">
                <a:cs typeface="Arial"/>
              </a:rPr>
              <a:t> </a:t>
            </a:r>
            <a:r>
              <a:rPr lang="en-US" sz="2800" b="0" kern="0">
                <a:cs typeface="Arial"/>
              </a:rPr>
              <a:t>button</a:t>
            </a:r>
            <a:endParaRPr lang="en-US" sz="2800" b="0">
              <a:cs typeface="Arial"/>
            </a:endParaRPr>
          </a:p>
          <a:p>
            <a:r>
              <a:rPr lang="en-US" sz="2800" b="0" kern="0">
                <a:cs typeface="Arial"/>
              </a:rPr>
              <a:t>This returns your report to "Draft" status to allow you to make changes</a:t>
            </a:r>
          </a:p>
          <a:p>
            <a:r>
              <a:rPr lang="en-US" sz="2800" b="0" kern="0">
                <a:cs typeface="Arial"/>
              </a:rPr>
              <a:t>You will need to recertify and resubmit before the reporting deadline! </a:t>
            </a:r>
          </a:p>
          <a:p>
            <a:pPr lvl="1">
              <a:buFont typeface="Calibri" pitchFamily="2" charset="2"/>
              <a:buChar char="-"/>
            </a:pPr>
            <a:r>
              <a:rPr lang="en-US" sz="2400" kern="0">
                <a:cs typeface="Arial"/>
              </a:rPr>
              <a:t>(</a:t>
            </a:r>
            <a:r>
              <a:rPr lang="en-US" sz="2400" b="0" kern="0">
                <a:cs typeface="Arial"/>
              </a:rPr>
              <a:t>April 30, </a:t>
            </a:r>
            <a:r>
              <a:rPr lang="en-US" sz="2400" kern="0">
                <a:cs typeface="Arial"/>
              </a:rPr>
              <a:t>2026</a:t>
            </a:r>
            <a:r>
              <a:rPr lang="en-US" sz="2400" b="0" kern="0">
                <a:cs typeface="Arial"/>
              </a:rPr>
              <a:t>)</a:t>
            </a:r>
            <a:endParaRPr lang="en-US" b="1">
              <a:cs typeface="Arial"/>
            </a:endParaRPr>
          </a:p>
        </p:txBody>
      </p:sp>
      <p:pic>
        <p:nvPicPr>
          <p:cNvPr id="13" name="Picture 13" descr="Graphical user interface, application&#10;&#10;Description automatically generated">
            <a:extLst>
              <a:ext uri="{FF2B5EF4-FFF2-40B4-BE49-F238E27FC236}">
                <a16:creationId xmlns:a16="http://schemas.microsoft.com/office/drawing/2014/main" id="{C38D4F0F-49ED-22D7-38E6-3354F1704AD0}"/>
              </a:ext>
            </a:extLst>
          </p:cNvPr>
          <p:cNvPicPr>
            <a:picLocks noChangeAspect="1"/>
          </p:cNvPicPr>
          <p:nvPr/>
        </p:nvPicPr>
        <p:blipFill>
          <a:blip r:embed="rId3"/>
          <a:srcRect l="81448"/>
          <a:stretch/>
        </p:blipFill>
        <p:spPr>
          <a:xfrm>
            <a:off x="7046844" y="1540754"/>
            <a:ext cx="1748952" cy="4657554"/>
          </a:xfrm>
          <a:prstGeom prst="rect">
            <a:avLst/>
          </a:prstGeom>
          <a:ln>
            <a:solidFill>
              <a:srgbClr val="3366CC"/>
            </a:solidFill>
          </a:ln>
        </p:spPr>
      </p:pic>
      <p:sp>
        <p:nvSpPr>
          <p:cNvPr id="14" name="Rectangle: Rounded Corners 13">
            <a:extLst>
              <a:ext uri="{FF2B5EF4-FFF2-40B4-BE49-F238E27FC236}">
                <a16:creationId xmlns:a16="http://schemas.microsoft.com/office/drawing/2014/main" id="{4767DE59-AB37-75E4-19AF-63B7CDE29ADF}"/>
              </a:ext>
            </a:extLst>
          </p:cNvPr>
          <p:cNvSpPr/>
          <p:nvPr/>
        </p:nvSpPr>
        <p:spPr>
          <a:xfrm>
            <a:off x="6874547" y="5569830"/>
            <a:ext cx="2145813" cy="535705"/>
          </a:xfrm>
          <a:prstGeom prst="roundRect">
            <a:avLst/>
          </a:prstGeom>
          <a:noFill/>
          <a:ln>
            <a:solidFill>
              <a:srgbClr val="D1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2800" kern="1200">
                <a:solidFill>
                  <a:schemeClr val="lt1"/>
                </a:solidFill>
                <a:latin typeface="+mn-lt"/>
                <a:ea typeface="+mn-ea"/>
                <a:cs typeface="+mn-cs"/>
              </a:defRPr>
            </a:lvl1pPr>
            <a:lvl2pPr marL="457200" algn="l" rtl="0" fontAlgn="base">
              <a:spcBef>
                <a:spcPct val="0"/>
              </a:spcBef>
              <a:spcAft>
                <a:spcPct val="0"/>
              </a:spcAft>
              <a:defRPr sz="2800" kern="1200">
                <a:solidFill>
                  <a:schemeClr val="lt1"/>
                </a:solidFill>
                <a:latin typeface="+mn-lt"/>
                <a:ea typeface="+mn-ea"/>
                <a:cs typeface="+mn-cs"/>
              </a:defRPr>
            </a:lvl2pPr>
            <a:lvl3pPr marL="914400" algn="l" rtl="0" fontAlgn="base">
              <a:spcBef>
                <a:spcPct val="0"/>
              </a:spcBef>
              <a:spcAft>
                <a:spcPct val="0"/>
              </a:spcAft>
              <a:defRPr sz="2800" kern="1200">
                <a:solidFill>
                  <a:schemeClr val="lt1"/>
                </a:solidFill>
                <a:latin typeface="+mn-lt"/>
                <a:ea typeface="+mn-ea"/>
                <a:cs typeface="+mn-cs"/>
              </a:defRPr>
            </a:lvl3pPr>
            <a:lvl4pPr marL="1371600" algn="l" rtl="0" fontAlgn="base">
              <a:spcBef>
                <a:spcPct val="0"/>
              </a:spcBef>
              <a:spcAft>
                <a:spcPct val="0"/>
              </a:spcAft>
              <a:defRPr sz="2800" kern="1200">
                <a:solidFill>
                  <a:schemeClr val="lt1"/>
                </a:solidFill>
                <a:latin typeface="+mn-lt"/>
                <a:ea typeface="+mn-ea"/>
                <a:cs typeface="+mn-cs"/>
              </a:defRPr>
            </a:lvl4pPr>
            <a:lvl5pPr marL="1828800" algn="l" rtl="0" fontAlgn="base">
              <a:spcBef>
                <a:spcPct val="0"/>
              </a:spcBef>
              <a:spcAft>
                <a:spcPct val="0"/>
              </a:spcAft>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endParaRPr lang="en-US"/>
          </a:p>
        </p:txBody>
      </p:sp>
      <p:sp>
        <p:nvSpPr>
          <p:cNvPr id="7" name="TextBox 6">
            <a:extLst>
              <a:ext uri="{FF2B5EF4-FFF2-40B4-BE49-F238E27FC236}">
                <a16:creationId xmlns:a16="http://schemas.microsoft.com/office/drawing/2014/main" id="{56C30F4B-47CF-4634-BFD1-CB28780993D8}"/>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51</a:t>
            </a:r>
          </a:p>
        </p:txBody>
      </p:sp>
      <p:pic>
        <p:nvPicPr>
          <p:cNvPr id="3" name="Picture 2" descr="A screenshot of a computer&#10;&#10;AI-generated content may be incorrect.">
            <a:extLst>
              <a:ext uri="{FF2B5EF4-FFF2-40B4-BE49-F238E27FC236}">
                <a16:creationId xmlns:a16="http://schemas.microsoft.com/office/drawing/2014/main" id="{0EAFE22A-0BF1-6C8C-6B76-6F47CEEFA631}"/>
              </a:ext>
            </a:extLst>
          </p:cNvPr>
          <p:cNvPicPr>
            <a:picLocks noChangeAspect="1"/>
          </p:cNvPicPr>
          <p:nvPr/>
        </p:nvPicPr>
        <p:blipFill>
          <a:blip r:embed="rId4"/>
          <a:srcRect l="84335" t="37010" r="3194" b="33033"/>
          <a:stretch/>
        </p:blipFill>
        <p:spPr>
          <a:xfrm>
            <a:off x="7201201" y="3418230"/>
            <a:ext cx="1395875" cy="1736331"/>
          </a:xfrm>
          <a:prstGeom prst="rect">
            <a:avLst/>
          </a:prstGeom>
          <a:ln>
            <a:noFill/>
          </a:ln>
        </p:spPr>
      </p:pic>
      <p:sp>
        <p:nvSpPr>
          <p:cNvPr id="4" name="Rectangle 3">
            <a:extLst>
              <a:ext uri="{FF2B5EF4-FFF2-40B4-BE49-F238E27FC236}">
                <a16:creationId xmlns:a16="http://schemas.microsoft.com/office/drawing/2014/main" id="{570613A4-75F5-8C99-8C12-21155A27CAF9}"/>
              </a:ext>
            </a:extLst>
          </p:cNvPr>
          <p:cNvSpPr/>
          <p:nvPr/>
        </p:nvSpPr>
        <p:spPr>
          <a:xfrm>
            <a:off x="7858897" y="2776151"/>
            <a:ext cx="177114" cy="1070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7FE0BA8-29E8-D5CC-2FE2-2AECE5D45726}"/>
              </a:ext>
            </a:extLst>
          </p:cNvPr>
          <p:cNvSpPr/>
          <p:nvPr/>
        </p:nvSpPr>
        <p:spPr>
          <a:xfrm>
            <a:off x="7307826" y="5272548"/>
            <a:ext cx="728185" cy="1474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2513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96710-FBA5-CE01-4399-60572603CA25}"/>
              </a:ext>
            </a:extLst>
          </p:cNvPr>
          <p:cNvSpPr>
            <a:spLocks noGrp="1"/>
          </p:cNvSpPr>
          <p:nvPr>
            <p:ph type="title"/>
          </p:nvPr>
        </p:nvSpPr>
        <p:spPr>
          <a:xfrm>
            <a:off x="736690" y="4104975"/>
            <a:ext cx="8261230" cy="1347698"/>
          </a:xfrm>
        </p:spPr>
        <p:txBody>
          <a:bodyPr/>
          <a:lstStyle/>
          <a:p>
            <a:r>
              <a:rPr lang="en-US" sz="3600">
                <a:ea typeface="Verdana"/>
              </a:rPr>
              <a:t>SAM.gov</a:t>
            </a:r>
          </a:p>
        </p:txBody>
      </p:sp>
      <p:sp>
        <p:nvSpPr>
          <p:cNvPr id="3" name="Text Placeholder 2">
            <a:extLst>
              <a:ext uri="{FF2B5EF4-FFF2-40B4-BE49-F238E27FC236}">
                <a16:creationId xmlns:a16="http://schemas.microsoft.com/office/drawing/2014/main" id="{CBA28626-1520-583C-C753-283E2E9EBF55}"/>
              </a:ext>
            </a:extLst>
          </p:cNvPr>
          <p:cNvSpPr>
            <a:spLocks noGrp="1"/>
          </p:cNvSpPr>
          <p:nvPr>
            <p:ph type="body" idx="1"/>
          </p:nvPr>
        </p:nvSpPr>
        <p:spPr>
          <a:xfrm>
            <a:off x="736690" y="2590411"/>
            <a:ext cx="7772400" cy="1500187"/>
          </a:xfrm>
        </p:spPr>
        <p:txBody>
          <a:bodyPr/>
          <a:lstStyle/>
          <a:p>
            <a:r>
              <a:rPr lang="en-US" sz="2800">
                <a:cs typeface="Arial"/>
              </a:rPr>
              <a:t>Compliance Requirements</a:t>
            </a:r>
          </a:p>
        </p:txBody>
      </p:sp>
      <p:sp>
        <p:nvSpPr>
          <p:cNvPr id="5" name="TextBox 4">
            <a:extLst>
              <a:ext uri="{FF2B5EF4-FFF2-40B4-BE49-F238E27FC236}">
                <a16:creationId xmlns:a16="http://schemas.microsoft.com/office/drawing/2014/main" id="{AC2F08D0-FC2B-18FE-E84F-167BC45A916F}"/>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52</a:t>
            </a:r>
          </a:p>
        </p:txBody>
      </p:sp>
    </p:spTree>
    <p:extLst>
      <p:ext uri="{BB962C8B-B14F-4D97-AF65-F5344CB8AC3E}">
        <p14:creationId xmlns:p14="http://schemas.microsoft.com/office/powerpoint/2010/main" val="1600914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A84A5-59AB-8D63-09E9-2CA3EC7D312A}"/>
              </a:ext>
            </a:extLst>
          </p:cNvPr>
          <p:cNvSpPr>
            <a:spLocks noGrp="1"/>
          </p:cNvSpPr>
          <p:nvPr>
            <p:ph type="title"/>
          </p:nvPr>
        </p:nvSpPr>
        <p:spPr>
          <a:xfrm>
            <a:off x="0" y="1141413"/>
            <a:ext cx="8991600" cy="534987"/>
          </a:xfrm>
        </p:spPr>
        <p:txBody>
          <a:bodyPr wrap="square" anchor="ctr">
            <a:normAutofit/>
          </a:bodyPr>
          <a:lstStyle/>
          <a:p>
            <a:r>
              <a:rPr lang="en-US"/>
              <a:t>SAM.gov Registration</a:t>
            </a:r>
          </a:p>
        </p:txBody>
      </p:sp>
      <p:sp>
        <p:nvSpPr>
          <p:cNvPr id="3" name="Content Placeholder 2">
            <a:extLst>
              <a:ext uri="{FF2B5EF4-FFF2-40B4-BE49-F238E27FC236}">
                <a16:creationId xmlns:a16="http://schemas.microsoft.com/office/drawing/2014/main" id="{A099AF79-2887-2326-5E13-622C5763B75E}"/>
              </a:ext>
            </a:extLst>
          </p:cNvPr>
          <p:cNvSpPr>
            <a:spLocks noGrp="1"/>
          </p:cNvSpPr>
          <p:nvPr>
            <p:ph sz="half" idx="1"/>
          </p:nvPr>
        </p:nvSpPr>
        <p:spPr>
          <a:xfrm>
            <a:off x="5082" y="1808971"/>
            <a:ext cx="8985708" cy="4581147"/>
          </a:xfrm>
        </p:spPr>
        <p:txBody>
          <a:bodyPr vert="horz" wrap="square" lIns="91440" tIns="45720" rIns="91440" bIns="45720" numCol="1" anchor="t" anchorCtr="0" compatLnSpc="1">
            <a:prstTxWarp prst="textNoShape">
              <a:avLst/>
            </a:prstTxWarp>
            <a:noAutofit/>
          </a:bodyPr>
          <a:lstStyle/>
          <a:p>
            <a:pPr>
              <a:lnSpc>
                <a:spcPct val="90000"/>
              </a:lnSpc>
            </a:pPr>
            <a:r>
              <a:rPr lang="en-US" b="0"/>
              <a:t>Townships are required to have an </a:t>
            </a:r>
            <a:r>
              <a:rPr lang="en-US"/>
              <a:t>active SAM.gov registration</a:t>
            </a:r>
            <a:r>
              <a:rPr lang="en-US" b="0"/>
              <a:t> to comply with SLFRF requirements, including closeout</a:t>
            </a:r>
            <a:endParaRPr lang="en-US" b="0">
              <a:cs typeface="Arial"/>
            </a:endParaRPr>
          </a:p>
          <a:p>
            <a:pPr lvl="1">
              <a:lnSpc>
                <a:spcPct val="90000"/>
              </a:lnSpc>
              <a:buFont typeface="Calibri" pitchFamily="2" charset="2"/>
              <a:buChar char="-"/>
            </a:pPr>
            <a:r>
              <a:rPr lang="en-US" b="0">
                <a:cs typeface="Arial"/>
              </a:rPr>
              <a:t>SAM.gov is also required for any future federal funding, including FEMA funds and any state grants paid for with federal funds</a:t>
            </a:r>
          </a:p>
          <a:p>
            <a:pPr>
              <a:lnSpc>
                <a:spcPct val="90000"/>
              </a:lnSpc>
            </a:pPr>
            <a:r>
              <a:rPr lang="en-US" b="0">
                <a:cs typeface="Arial"/>
              </a:rPr>
              <a:t>Annual renewal is required to maintain an active SAM.gov registration</a:t>
            </a:r>
            <a:endParaRPr lang="en-US" b="0">
              <a:solidFill>
                <a:srgbClr val="000000"/>
              </a:solidFill>
              <a:cs typeface="Arial"/>
            </a:endParaRPr>
          </a:p>
          <a:p>
            <a:pPr>
              <a:lnSpc>
                <a:spcPct val="90000"/>
              </a:lnSpc>
            </a:pPr>
            <a:r>
              <a:rPr lang="en-US">
                <a:cs typeface="Arial"/>
              </a:rPr>
              <a:t>Reminder:</a:t>
            </a:r>
            <a:r>
              <a:rPr lang="en-US" b="0">
                <a:cs typeface="Arial"/>
              </a:rPr>
              <a:t> </a:t>
            </a:r>
            <a:r>
              <a:rPr lang="en-US" u="sng">
                <a:cs typeface="Arial"/>
              </a:rPr>
              <a:t>SAM.gov is 100% free!!</a:t>
            </a:r>
            <a:r>
              <a:rPr lang="en-US" b="0">
                <a:cs typeface="Arial"/>
              </a:rPr>
              <a:t> Ignore any emails or mail that claims you must pay hundreds of dollars to renew!</a:t>
            </a:r>
          </a:p>
        </p:txBody>
      </p:sp>
      <p:sp>
        <p:nvSpPr>
          <p:cNvPr id="4" name="TextBox 3">
            <a:extLst>
              <a:ext uri="{FF2B5EF4-FFF2-40B4-BE49-F238E27FC236}">
                <a16:creationId xmlns:a16="http://schemas.microsoft.com/office/drawing/2014/main" id="{5FFD244F-6261-D695-F71B-EB26F13080F4}"/>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Verdana"/>
                <a:ea typeface="Verdana"/>
              </a:rPr>
              <a:t>53</a:t>
            </a:r>
          </a:p>
        </p:txBody>
      </p:sp>
    </p:spTree>
    <p:extLst>
      <p:ext uri="{BB962C8B-B14F-4D97-AF65-F5344CB8AC3E}">
        <p14:creationId xmlns:p14="http://schemas.microsoft.com/office/powerpoint/2010/main" val="8442153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94F9-FDBC-8897-ECE9-1FDE3D3343C2}"/>
              </a:ext>
            </a:extLst>
          </p:cNvPr>
          <p:cNvSpPr>
            <a:spLocks noGrp="1"/>
          </p:cNvSpPr>
          <p:nvPr>
            <p:ph type="title"/>
          </p:nvPr>
        </p:nvSpPr>
        <p:spPr/>
        <p:txBody>
          <a:bodyPr/>
          <a:lstStyle/>
          <a:p>
            <a:r>
              <a:rPr lang="en-US">
                <a:ea typeface="Verdana"/>
              </a:rPr>
              <a:t>SAM.gov Registration</a:t>
            </a:r>
            <a:endParaRPr lang="en-US"/>
          </a:p>
        </p:txBody>
      </p:sp>
      <p:sp>
        <p:nvSpPr>
          <p:cNvPr id="3" name="Content Placeholder 2">
            <a:extLst>
              <a:ext uri="{FF2B5EF4-FFF2-40B4-BE49-F238E27FC236}">
                <a16:creationId xmlns:a16="http://schemas.microsoft.com/office/drawing/2014/main" id="{9C0FCC47-1113-DE70-E1FE-8965DB1A65F4}"/>
              </a:ext>
            </a:extLst>
          </p:cNvPr>
          <p:cNvSpPr>
            <a:spLocks noGrp="1"/>
          </p:cNvSpPr>
          <p:nvPr>
            <p:ph sz="half" idx="1"/>
          </p:nvPr>
        </p:nvSpPr>
        <p:spPr>
          <a:xfrm>
            <a:off x="3394" y="1718871"/>
            <a:ext cx="9135368" cy="4638589"/>
          </a:xfrm>
        </p:spPr>
        <p:txBody>
          <a:bodyPr/>
          <a:lstStyle/>
          <a:p>
            <a:pPr>
              <a:lnSpc>
                <a:spcPct val="90000"/>
              </a:lnSpc>
            </a:pPr>
            <a:r>
              <a:rPr lang="en-US" b="0">
                <a:cs typeface="Arial"/>
              </a:rPr>
              <a:t>To verify if your registration is active, </a:t>
            </a:r>
            <a:r>
              <a:rPr lang="en-US">
                <a:cs typeface="Arial"/>
              </a:rPr>
              <a:t>log into your SAM.gov account to find the expiration date</a:t>
            </a:r>
            <a:endParaRPr lang="en-US">
              <a:solidFill>
                <a:srgbClr val="000000"/>
              </a:solidFill>
              <a:cs typeface="Arial"/>
            </a:endParaRPr>
          </a:p>
          <a:p>
            <a:pPr>
              <a:lnSpc>
                <a:spcPct val="90000"/>
              </a:lnSpc>
            </a:pPr>
            <a:r>
              <a:rPr lang="en-US" b="0">
                <a:cs typeface="Arial"/>
              </a:rPr>
              <a:t>When it's time to renew, find your active registration and click the "Update" button. Work your way through the questions – most of the answers will be prepopulated from your last renewal and just require review and updates!</a:t>
            </a:r>
            <a:endParaRPr lang="en-US">
              <a:cs typeface="Arial"/>
            </a:endParaRPr>
          </a:p>
          <a:p>
            <a:pPr>
              <a:lnSpc>
                <a:spcPct val="90000"/>
              </a:lnSpc>
            </a:pPr>
            <a:r>
              <a:rPr lang="en-US" b="0">
                <a:cs typeface="Arial"/>
              </a:rPr>
              <a:t>PSATS developed a walkthrough guide to assist</a:t>
            </a:r>
          </a:p>
          <a:p>
            <a:pPr lvl="1">
              <a:lnSpc>
                <a:spcPct val="90000"/>
              </a:lnSpc>
              <a:buFont typeface="Calibri,Sans-Serif" pitchFamily="2" charset="2"/>
              <a:buChar char="-"/>
            </a:pPr>
            <a:r>
              <a:rPr lang="en-US">
                <a:cs typeface="Arial"/>
              </a:rPr>
              <a:t>Head to psats.org, choose American Rescue Plan in the Quick Links, and scroll down to the SAM.gov Registration section</a:t>
            </a:r>
            <a:endParaRPr lang="en-US">
              <a:solidFill>
                <a:srgbClr val="000000"/>
              </a:solidFill>
              <a:cs typeface="Arial"/>
            </a:endParaRPr>
          </a:p>
          <a:p>
            <a:pPr>
              <a:lnSpc>
                <a:spcPct val="90000"/>
              </a:lnSpc>
            </a:pPr>
            <a:endParaRPr lang="en-US" b="0">
              <a:cs typeface="Arial"/>
            </a:endParaRPr>
          </a:p>
        </p:txBody>
      </p:sp>
      <p:sp>
        <p:nvSpPr>
          <p:cNvPr id="5" name="TextBox 4">
            <a:extLst>
              <a:ext uri="{FF2B5EF4-FFF2-40B4-BE49-F238E27FC236}">
                <a16:creationId xmlns:a16="http://schemas.microsoft.com/office/drawing/2014/main" id="{F12BF065-ABF5-D4AF-72CC-399B694F28C4}"/>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54</a:t>
            </a:r>
            <a:endParaRPr lang="en-US"/>
          </a:p>
        </p:txBody>
      </p:sp>
    </p:spTree>
    <p:extLst>
      <p:ext uri="{BB962C8B-B14F-4D97-AF65-F5344CB8AC3E}">
        <p14:creationId xmlns:p14="http://schemas.microsoft.com/office/powerpoint/2010/main" val="3510454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12B18-D6DB-0ADC-D383-74CD08A221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E24C9-111A-9258-E929-4BE4F72F019D}"/>
              </a:ext>
            </a:extLst>
          </p:cNvPr>
          <p:cNvSpPr>
            <a:spLocks noGrp="1"/>
          </p:cNvSpPr>
          <p:nvPr>
            <p:ph type="title"/>
          </p:nvPr>
        </p:nvSpPr>
        <p:spPr>
          <a:xfrm>
            <a:off x="914400" y="982387"/>
            <a:ext cx="8077200" cy="534987"/>
          </a:xfrm>
        </p:spPr>
        <p:txBody>
          <a:bodyPr/>
          <a:lstStyle/>
          <a:p>
            <a:r>
              <a:rPr lang="en-US"/>
              <a:t>Tip: Make Your Renewal a Breeze</a:t>
            </a:r>
            <a:endParaRPr lang="en-US">
              <a:ea typeface="Verdana"/>
            </a:endParaRPr>
          </a:p>
        </p:txBody>
      </p:sp>
      <p:sp>
        <p:nvSpPr>
          <p:cNvPr id="3" name="Content Placeholder 2">
            <a:extLst>
              <a:ext uri="{FF2B5EF4-FFF2-40B4-BE49-F238E27FC236}">
                <a16:creationId xmlns:a16="http://schemas.microsoft.com/office/drawing/2014/main" id="{9C106331-7F43-B57A-8EB0-113059993B46}"/>
              </a:ext>
            </a:extLst>
          </p:cNvPr>
          <p:cNvSpPr>
            <a:spLocks noGrp="1"/>
          </p:cNvSpPr>
          <p:nvPr>
            <p:ph idx="1"/>
          </p:nvPr>
        </p:nvSpPr>
        <p:spPr>
          <a:xfrm>
            <a:off x="89452" y="1866970"/>
            <a:ext cx="9051234" cy="2903814"/>
          </a:xfrm>
        </p:spPr>
        <p:txBody>
          <a:bodyPr/>
          <a:lstStyle/>
          <a:p>
            <a:r>
              <a:rPr lang="en-US" sz="2800" b="0">
                <a:cs typeface="Arial"/>
              </a:rPr>
              <a:t>Choose "Financial Assistance" as the purpose of registration – the quickest route for entities who don't plan on contracting with the federal government</a:t>
            </a:r>
            <a:endParaRPr lang="en-US" sz="2800" b="0">
              <a:solidFill>
                <a:srgbClr val="000000"/>
              </a:solidFill>
              <a:cs typeface="Arial"/>
            </a:endParaRPr>
          </a:p>
          <a:p>
            <a:r>
              <a:rPr lang="en-US" sz="2800" b="0">
                <a:cs typeface="Arial"/>
              </a:rPr>
              <a:t>Have your authentication method and email handy – you will need to authenticate to log in and will receive email codes for IRS verification during the renewal</a:t>
            </a:r>
            <a:endParaRPr lang="en-US"/>
          </a:p>
          <a:p>
            <a:endParaRPr lang="en-US"/>
          </a:p>
        </p:txBody>
      </p:sp>
      <p:pic>
        <p:nvPicPr>
          <p:cNvPr id="12" name="Graphic 11" descr="Marketing with solid fill">
            <a:extLst>
              <a:ext uri="{FF2B5EF4-FFF2-40B4-BE49-F238E27FC236}">
                <a16:creationId xmlns:a16="http://schemas.microsoft.com/office/drawing/2014/main" id="{C30F735B-F4C2-F3BA-8149-F12FF21E3ED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9452" y="950120"/>
            <a:ext cx="914400" cy="914400"/>
          </a:xfrm>
          <a:prstGeom prst="rect">
            <a:avLst/>
          </a:prstGeom>
        </p:spPr>
      </p:pic>
      <p:sp>
        <p:nvSpPr>
          <p:cNvPr id="13" name="TextBox 12">
            <a:extLst>
              <a:ext uri="{FF2B5EF4-FFF2-40B4-BE49-F238E27FC236}">
                <a16:creationId xmlns:a16="http://schemas.microsoft.com/office/drawing/2014/main" id="{9C05D229-D3B3-73EB-08E4-8C93A3C46CCA}"/>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55</a:t>
            </a:r>
            <a:endParaRPr lang="en-US"/>
          </a:p>
        </p:txBody>
      </p:sp>
      <p:pic>
        <p:nvPicPr>
          <p:cNvPr id="4" name="Picture 3" descr="A screenshot of a computer&#10;&#10;AI-generated content may be incorrect.">
            <a:extLst>
              <a:ext uri="{FF2B5EF4-FFF2-40B4-BE49-F238E27FC236}">
                <a16:creationId xmlns:a16="http://schemas.microsoft.com/office/drawing/2014/main" id="{513C12AC-941E-D37E-E0A0-ABC9EDE0CA86}"/>
              </a:ext>
            </a:extLst>
          </p:cNvPr>
          <p:cNvPicPr>
            <a:picLocks noChangeAspect="1"/>
          </p:cNvPicPr>
          <p:nvPr/>
        </p:nvPicPr>
        <p:blipFill>
          <a:blip r:embed="rId3"/>
          <a:stretch>
            <a:fillRect/>
          </a:stretch>
        </p:blipFill>
        <p:spPr>
          <a:xfrm>
            <a:off x="2553114" y="4838286"/>
            <a:ext cx="4037772" cy="1564585"/>
          </a:xfrm>
          <a:prstGeom prst="rect">
            <a:avLst/>
          </a:prstGeom>
          <a:ln>
            <a:solidFill>
              <a:srgbClr val="4472C4"/>
            </a:solidFill>
          </a:ln>
        </p:spPr>
      </p:pic>
    </p:spTree>
    <p:extLst>
      <p:ext uri="{BB962C8B-B14F-4D97-AF65-F5344CB8AC3E}">
        <p14:creationId xmlns:p14="http://schemas.microsoft.com/office/powerpoint/2010/main" val="3689004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3BEEE-6E40-DAEF-502E-68EC5B86DA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90E61F-EC5D-2D05-8429-8E19AACAFCDD}"/>
              </a:ext>
            </a:extLst>
          </p:cNvPr>
          <p:cNvSpPr>
            <a:spLocks noGrp="1"/>
          </p:cNvSpPr>
          <p:nvPr>
            <p:ph type="title"/>
          </p:nvPr>
        </p:nvSpPr>
        <p:spPr>
          <a:xfrm>
            <a:off x="914400" y="982387"/>
            <a:ext cx="8077200" cy="534987"/>
          </a:xfrm>
        </p:spPr>
        <p:txBody>
          <a:bodyPr/>
          <a:lstStyle/>
          <a:p>
            <a:r>
              <a:rPr lang="en-US"/>
              <a:t>Tip: Don't Let Your Registration Expire</a:t>
            </a:r>
            <a:endParaRPr lang="en-US">
              <a:ea typeface="Verdana"/>
            </a:endParaRPr>
          </a:p>
        </p:txBody>
      </p:sp>
      <p:sp>
        <p:nvSpPr>
          <p:cNvPr id="3" name="Content Placeholder 2">
            <a:extLst>
              <a:ext uri="{FF2B5EF4-FFF2-40B4-BE49-F238E27FC236}">
                <a16:creationId xmlns:a16="http://schemas.microsoft.com/office/drawing/2014/main" id="{51016A6B-81E9-3371-1346-4760260C0AA6}"/>
              </a:ext>
            </a:extLst>
          </p:cNvPr>
          <p:cNvSpPr>
            <a:spLocks noGrp="1"/>
          </p:cNvSpPr>
          <p:nvPr>
            <p:ph idx="1"/>
          </p:nvPr>
        </p:nvSpPr>
        <p:spPr>
          <a:xfrm>
            <a:off x="89452" y="1856136"/>
            <a:ext cx="9051234" cy="4420591"/>
          </a:xfrm>
        </p:spPr>
        <p:txBody>
          <a:bodyPr/>
          <a:lstStyle/>
          <a:p>
            <a:r>
              <a:rPr lang="en-US" sz="2800" b="0">
                <a:cs typeface="Arial"/>
              </a:rPr>
              <a:t>Renewals generally take between 10-20 minutes to complete when the information provided is still accurate and current</a:t>
            </a:r>
          </a:p>
          <a:p>
            <a:r>
              <a:rPr lang="en-US" sz="2800" b="0">
                <a:cs typeface="Arial"/>
              </a:rPr>
              <a:t>Reactivating an expired registration is possible but is a frustrating experience! </a:t>
            </a:r>
          </a:p>
          <a:p>
            <a:pPr lvl="1">
              <a:buFont typeface="Calibri" pitchFamily="2" charset="2"/>
              <a:buChar char="-"/>
            </a:pPr>
            <a:r>
              <a:rPr lang="en-US" sz="2400" b="0">
                <a:cs typeface="Arial"/>
              </a:rPr>
              <a:t>Often </a:t>
            </a:r>
            <a:r>
              <a:rPr lang="en-US" sz="2400">
                <a:cs typeface="Arial"/>
              </a:rPr>
              <a:t>takes</a:t>
            </a:r>
            <a:r>
              <a:rPr lang="en-US" sz="2400" b="0">
                <a:cs typeface="Arial"/>
              </a:rPr>
              <a:t> weeks of communicating </a:t>
            </a:r>
            <a:r>
              <a:rPr lang="en-US" sz="2400">
                <a:cs typeface="Arial"/>
              </a:rPr>
              <a:t>via email with</a:t>
            </a:r>
            <a:r>
              <a:rPr lang="en-US" sz="2400" b="0">
                <a:cs typeface="Arial"/>
              </a:rPr>
              <a:t> the Federal Service </a:t>
            </a:r>
            <a:r>
              <a:rPr lang="en-US" sz="2400">
                <a:cs typeface="Arial"/>
              </a:rPr>
              <a:t>Desk and</a:t>
            </a:r>
            <a:r>
              <a:rPr lang="en-US" sz="2400" b="0">
                <a:cs typeface="Arial"/>
              </a:rPr>
              <a:t> finding documents proving your township's existence</a:t>
            </a:r>
            <a:endParaRPr lang="en-US" sz="2400">
              <a:cs typeface="Arial"/>
            </a:endParaRPr>
          </a:p>
          <a:p>
            <a:pPr lvl="1">
              <a:buFont typeface="Calibri" pitchFamily="2" charset="2"/>
              <a:buChar char="-"/>
            </a:pPr>
            <a:r>
              <a:rPr lang="en-US" sz="2400">
                <a:cs typeface="Arial"/>
              </a:rPr>
              <a:t>Time can be of the essence for an active SAM.gov registration, especially for FEMA funding!</a:t>
            </a:r>
          </a:p>
        </p:txBody>
      </p:sp>
      <p:pic>
        <p:nvPicPr>
          <p:cNvPr id="12" name="Graphic 11" descr="Marketing with solid fill">
            <a:extLst>
              <a:ext uri="{FF2B5EF4-FFF2-40B4-BE49-F238E27FC236}">
                <a16:creationId xmlns:a16="http://schemas.microsoft.com/office/drawing/2014/main" id="{967F9D31-3DE7-A99D-141C-2F60A2C97EF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9452" y="950120"/>
            <a:ext cx="914400" cy="914400"/>
          </a:xfrm>
          <a:prstGeom prst="rect">
            <a:avLst/>
          </a:prstGeom>
        </p:spPr>
      </p:pic>
      <p:sp>
        <p:nvSpPr>
          <p:cNvPr id="13" name="TextBox 12">
            <a:extLst>
              <a:ext uri="{FF2B5EF4-FFF2-40B4-BE49-F238E27FC236}">
                <a16:creationId xmlns:a16="http://schemas.microsoft.com/office/drawing/2014/main" id="{86FF03D0-70C5-2F2B-A3A6-2E222BE44A71}"/>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56</a:t>
            </a:r>
            <a:endParaRPr lang="en-US">
              <a:solidFill>
                <a:schemeClr val="bg1"/>
              </a:solidFill>
            </a:endParaRPr>
          </a:p>
        </p:txBody>
      </p:sp>
    </p:spTree>
    <p:extLst>
      <p:ext uri="{BB962C8B-B14F-4D97-AF65-F5344CB8AC3E}">
        <p14:creationId xmlns:p14="http://schemas.microsoft.com/office/powerpoint/2010/main" val="28547723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F88BF-AC14-980B-6799-70D75C6ED3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3221D8-B056-B9FE-10B3-3EFE73794ABC}"/>
              </a:ext>
            </a:extLst>
          </p:cNvPr>
          <p:cNvSpPr>
            <a:spLocks noGrp="1"/>
          </p:cNvSpPr>
          <p:nvPr>
            <p:ph type="title"/>
          </p:nvPr>
        </p:nvSpPr>
        <p:spPr>
          <a:xfrm>
            <a:off x="722313" y="4421277"/>
            <a:ext cx="7758023" cy="1347698"/>
          </a:xfrm>
        </p:spPr>
        <p:txBody>
          <a:bodyPr/>
          <a:lstStyle/>
          <a:p>
            <a:r>
              <a:rPr lang="en-US">
                <a:ea typeface="Verdana"/>
              </a:rPr>
              <a:t>Verify report completion</a:t>
            </a:r>
            <a:endParaRPr lang="en-US" sz="4400">
              <a:ea typeface="Verdana"/>
            </a:endParaRPr>
          </a:p>
        </p:txBody>
      </p:sp>
      <p:sp>
        <p:nvSpPr>
          <p:cNvPr id="3" name="Text Placeholder 2">
            <a:extLst>
              <a:ext uri="{FF2B5EF4-FFF2-40B4-BE49-F238E27FC236}">
                <a16:creationId xmlns:a16="http://schemas.microsoft.com/office/drawing/2014/main" id="{44A3E111-5657-C4F4-3C89-7E3F4B6B6B9C}"/>
              </a:ext>
            </a:extLst>
          </p:cNvPr>
          <p:cNvSpPr>
            <a:spLocks noGrp="1"/>
          </p:cNvSpPr>
          <p:nvPr>
            <p:ph type="body" idx="1"/>
          </p:nvPr>
        </p:nvSpPr>
        <p:spPr/>
        <p:txBody>
          <a:bodyPr/>
          <a:lstStyle/>
          <a:p>
            <a:r>
              <a:rPr lang="en-US" sz="2800">
                <a:cs typeface="Arial"/>
              </a:rPr>
              <a:t>Prepare to Closeout</a:t>
            </a:r>
          </a:p>
        </p:txBody>
      </p:sp>
      <p:sp>
        <p:nvSpPr>
          <p:cNvPr id="5" name="TextBox 4">
            <a:extLst>
              <a:ext uri="{FF2B5EF4-FFF2-40B4-BE49-F238E27FC236}">
                <a16:creationId xmlns:a16="http://schemas.microsoft.com/office/drawing/2014/main" id="{94E04974-A851-E538-4005-B9F455DACDC0}"/>
              </a:ext>
            </a:extLst>
          </p:cNvPr>
          <p:cNvSpPr txBox="1"/>
          <p:nvPr/>
        </p:nvSpPr>
        <p:spPr>
          <a:xfrm>
            <a:off x="8519928" y="6396335"/>
            <a:ext cx="624072" cy="461665"/>
          </a:xfrm>
          <a:prstGeom prst="rect">
            <a:avLst/>
          </a:prstGeom>
          <a:noFill/>
        </p:spPr>
        <p:txBody>
          <a:bodyPr wrap="square" lIns="91440" tIns="45720" rIns="91440" bIns="45720" rtlCol="0" anchor="t">
            <a:spAutoFit/>
          </a:bodyPr>
          <a:lstStyle/>
          <a:p>
            <a:r>
              <a:rPr lang="en-US" sz="2400">
                <a:solidFill>
                  <a:schemeClr val="bg1"/>
                </a:solidFill>
                <a:latin typeface="+mj-lt"/>
              </a:rPr>
              <a:t>57</a:t>
            </a:r>
            <a:endParaRPr lang="en-US">
              <a:solidFill>
                <a:schemeClr val="bg1"/>
              </a:solidFill>
            </a:endParaRPr>
          </a:p>
        </p:txBody>
      </p:sp>
    </p:spTree>
    <p:extLst>
      <p:ext uri="{BB962C8B-B14F-4D97-AF65-F5344CB8AC3E}">
        <p14:creationId xmlns:p14="http://schemas.microsoft.com/office/powerpoint/2010/main" val="36167048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2923-831E-6812-2289-F2E11A8B1785}"/>
              </a:ext>
            </a:extLst>
          </p:cNvPr>
          <p:cNvSpPr>
            <a:spLocks noGrp="1"/>
          </p:cNvSpPr>
          <p:nvPr>
            <p:ph type="title"/>
          </p:nvPr>
        </p:nvSpPr>
        <p:spPr/>
        <p:txBody>
          <a:bodyPr/>
          <a:lstStyle/>
          <a:p>
            <a:r>
              <a:rPr lang="en-US">
                <a:ea typeface="Verdana"/>
              </a:rPr>
              <a:t>Verify NEU Agreements Report</a:t>
            </a:r>
          </a:p>
        </p:txBody>
      </p:sp>
      <p:sp>
        <p:nvSpPr>
          <p:cNvPr id="3" name="Content Placeholder 2">
            <a:extLst>
              <a:ext uri="{FF2B5EF4-FFF2-40B4-BE49-F238E27FC236}">
                <a16:creationId xmlns:a16="http://schemas.microsoft.com/office/drawing/2014/main" id="{02CD74C5-E53F-E2D7-E1ED-BD66E8D0CCE9}"/>
              </a:ext>
            </a:extLst>
          </p:cNvPr>
          <p:cNvSpPr>
            <a:spLocks noGrp="1"/>
          </p:cNvSpPr>
          <p:nvPr>
            <p:ph idx="1"/>
          </p:nvPr>
        </p:nvSpPr>
        <p:spPr>
          <a:xfrm>
            <a:off x="3394" y="1828224"/>
            <a:ext cx="8989101" cy="4572576"/>
          </a:xfrm>
        </p:spPr>
        <p:txBody>
          <a:bodyPr/>
          <a:lstStyle/>
          <a:p>
            <a:r>
              <a:rPr lang="en-US" sz="2800" b="0">
                <a:ea typeface="+mn-lt"/>
                <a:cs typeface="+mn-lt"/>
              </a:rPr>
              <a:t>Verify that the </a:t>
            </a:r>
            <a:r>
              <a:rPr lang="en-US" sz="2800">
                <a:ea typeface="+mn-lt"/>
                <a:cs typeface="+mn-lt"/>
              </a:rPr>
              <a:t>NEU Agreements and Supporting Documents</a:t>
            </a:r>
            <a:r>
              <a:rPr lang="en-US" sz="2800" b="0">
                <a:ea typeface="+mn-lt"/>
                <a:cs typeface="+mn-lt"/>
              </a:rPr>
              <a:t> report has been submitted. </a:t>
            </a:r>
            <a:endParaRPr lang="en-US">
              <a:ea typeface="+mn-lt"/>
              <a:cs typeface="+mn-lt"/>
            </a:endParaRPr>
          </a:p>
          <a:p>
            <a:r>
              <a:rPr lang="en-US" sz="2800" b="0">
                <a:ea typeface="+mn-lt"/>
                <a:cs typeface="+mn-lt"/>
              </a:rPr>
              <a:t>This report was due several years ago and required townships to upload the following:</a:t>
            </a:r>
          </a:p>
          <a:p>
            <a:pPr lvl="1">
              <a:buFont typeface="Calibri" pitchFamily="2" charset="2"/>
              <a:buChar char="-"/>
            </a:pPr>
            <a:r>
              <a:rPr lang="en-US" sz="2400" b="0">
                <a:ea typeface="+mn-lt"/>
                <a:cs typeface="+mn-lt"/>
              </a:rPr>
              <a:t>Signed Award Terms and Conditions Agreement</a:t>
            </a:r>
            <a:endParaRPr lang="en-US" sz="2400" b="0">
              <a:cs typeface="Arial"/>
            </a:endParaRPr>
          </a:p>
          <a:p>
            <a:pPr lvl="1">
              <a:buFont typeface="Calibri" pitchFamily="2" charset="2"/>
              <a:buChar char="-"/>
            </a:pPr>
            <a:r>
              <a:rPr lang="en-US" sz="2400" b="0">
                <a:ea typeface="+mn-lt"/>
                <a:cs typeface="+mn-lt"/>
              </a:rPr>
              <a:t>Signed Assurances of Compliance with Title VI of the Civil Rights Act of 1964</a:t>
            </a:r>
            <a:endParaRPr lang="en-US" sz="2400">
              <a:cs typeface="Arial"/>
            </a:endParaRPr>
          </a:p>
          <a:p>
            <a:pPr lvl="1">
              <a:buFont typeface="Calibri" pitchFamily="2" charset="2"/>
              <a:buChar char="-"/>
            </a:pPr>
            <a:r>
              <a:rPr lang="en-US" sz="2400" b="0">
                <a:ea typeface="+mn-lt"/>
                <a:cs typeface="+mn-lt"/>
              </a:rPr>
              <a:t>Actual Budget Documents (township's actual 2020 budget that was adopted in 2019)</a:t>
            </a:r>
            <a:endParaRPr lang="en-US" b="1">
              <a:cs typeface="Arial"/>
            </a:endParaRPr>
          </a:p>
          <a:p>
            <a:endParaRPr lang="en-US" sz="2800" u="sng">
              <a:cs typeface="Arial"/>
            </a:endParaRPr>
          </a:p>
        </p:txBody>
      </p:sp>
      <p:sp>
        <p:nvSpPr>
          <p:cNvPr id="5" name="TextBox 4">
            <a:extLst>
              <a:ext uri="{FF2B5EF4-FFF2-40B4-BE49-F238E27FC236}">
                <a16:creationId xmlns:a16="http://schemas.microsoft.com/office/drawing/2014/main" id="{E78836AD-7DE7-81E3-2E8C-F8DCAAFC96DD}"/>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58</a:t>
            </a:r>
            <a:endParaRPr lang="en-US" sz="2400">
              <a:solidFill>
                <a:schemeClr val="bg1"/>
              </a:solidFill>
              <a:latin typeface="Verdana"/>
              <a:ea typeface="Verdana"/>
            </a:endParaRPr>
          </a:p>
        </p:txBody>
      </p:sp>
    </p:spTree>
    <p:extLst>
      <p:ext uri="{BB962C8B-B14F-4D97-AF65-F5344CB8AC3E}">
        <p14:creationId xmlns:p14="http://schemas.microsoft.com/office/powerpoint/2010/main" val="75995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p:txBody>
          <a:bodyPr/>
          <a:lstStyle/>
          <a:p>
            <a:r>
              <a:rPr lang="en-US">
                <a:ea typeface="Verdana"/>
              </a:rPr>
              <a:t>ARP Funds Recap</a:t>
            </a:r>
            <a:endParaRPr lang="en-US"/>
          </a:p>
        </p:txBody>
      </p:sp>
      <p:sp>
        <p:nvSpPr>
          <p:cNvPr id="3" name="Content Placeholder 2">
            <a:extLst>
              <a:ext uri="{FF2B5EF4-FFF2-40B4-BE49-F238E27FC236}">
                <a16:creationId xmlns:a16="http://schemas.microsoft.com/office/drawing/2014/main" id="{71186CDB-2A38-42B9-8AE9-9F47D82E7478}"/>
              </a:ext>
            </a:extLst>
          </p:cNvPr>
          <p:cNvSpPr>
            <a:spLocks noGrp="1"/>
          </p:cNvSpPr>
          <p:nvPr>
            <p:ph idx="1"/>
          </p:nvPr>
        </p:nvSpPr>
        <p:spPr>
          <a:xfrm>
            <a:off x="5183" y="1839756"/>
            <a:ext cx="8986417" cy="4561924"/>
          </a:xfrm>
        </p:spPr>
        <p:txBody>
          <a:bodyPr/>
          <a:lstStyle/>
          <a:p>
            <a:r>
              <a:rPr lang="en-US" sz="2800" b="0">
                <a:ea typeface="+mn-lt"/>
                <a:cs typeface="+mn-lt"/>
              </a:rPr>
              <a:t>Townships received federal funds from the American Rescue Plan Act to assist with pandemic-related and other allowable expenses in 2021 and 2022</a:t>
            </a:r>
          </a:p>
          <a:p>
            <a:r>
              <a:rPr lang="en-US" sz="2800" b="0">
                <a:ea typeface="+mn-lt"/>
                <a:cs typeface="+mn-lt"/>
              </a:rPr>
              <a:t>ARP funds needed to be at least obligated (if not already spent) by December 31, 2024</a:t>
            </a:r>
          </a:p>
          <a:p>
            <a:pPr lvl="1"/>
            <a:r>
              <a:rPr lang="en-US" sz="2400">
                <a:ea typeface="+mn-lt"/>
                <a:cs typeface="+mn-lt"/>
              </a:rPr>
              <a:t>If obligated under a contract or purchase order, municipalities have until December</a:t>
            </a:r>
            <a:r>
              <a:rPr lang="en-US" sz="2400" b="0">
                <a:ea typeface="+mn-lt"/>
                <a:cs typeface="+mn-lt"/>
              </a:rPr>
              <a:t> 31, 2026 to spend</a:t>
            </a:r>
            <a:endParaRPr lang="en-US" b="1">
              <a:cs typeface="Arial"/>
            </a:endParaRPr>
          </a:p>
          <a:p>
            <a:endParaRPr lang="en-US" sz="2800" u="sng">
              <a:ea typeface="+mn-lt"/>
              <a:cs typeface="+mn-lt"/>
            </a:endParaRPr>
          </a:p>
        </p:txBody>
      </p:sp>
      <p:sp>
        <p:nvSpPr>
          <p:cNvPr id="5" name="TextBox 4">
            <a:extLst>
              <a:ext uri="{FF2B5EF4-FFF2-40B4-BE49-F238E27FC236}">
                <a16:creationId xmlns:a16="http://schemas.microsoft.com/office/drawing/2014/main" id="{AC21354A-45CD-4A69-82D6-15F07B8972E0}"/>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5</a:t>
            </a:r>
            <a:endParaRPr lang="en-US">
              <a:solidFill>
                <a:schemeClr val="bg1"/>
              </a:solidFill>
            </a:endParaRPr>
          </a:p>
        </p:txBody>
      </p:sp>
    </p:spTree>
    <p:extLst>
      <p:ext uri="{BB962C8B-B14F-4D97-AF65-F5344CB8AC3E}">
        <p14:creationId xmlns:p14="http://schemas.microsoft.com/office/powerpoint/2010/main" val="15489004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9EBD7-F7BE-2097-C1CA-33118EE82ADB}"/>
              </a:ext>
            </a:extLst>
          </p:cNvPr>
          <p:cNvSpPr>
            <a:spLocks noGrp="1"/>
          </p:cNvSpPr>
          <p:nvPr>
            <p:ph type="title"/>
          </p:nvPr>
        </p:nvSpPr>
        <p:spPr/>
        <p:txBody>
          <a:bodyPr/>
          <a:lstStyle/>
          <a:p>
            <a:r>
              <a:rPr lang="en-US">
                <a:ea typeface="Verdana"/>
              </a:rPr>
              <a:t>NEU Agreements Report</a:t>
            </a:r>
            <a:endParaRPr lang="en-US"/>
          </a:p>
        </p:txBody>
      </p:sp>
      <p:sp>
        <p:nvSpPr>
          <p:cNvPr id="3" name="Content Placeholder 2">
            <a:extLst>
              <a:ext uri="{FF2B5EF4-FFF2-40B4-BE49-F238E27FC236}">
                <a16:creationId xmlns:a16="http://schemas.microsoft.com/office/drawing/2014/main" id="{EC1D307B-092D-B8DB-9D97-45A4F6BB7EE4}"/>
              </a:ext>
            </a:extLst>
          </p:cNvPr>
          <p:cNvSpPr>
            <a:spLocks noGrp="1"/>
          </p:cNvSpPr>
          <p:nvPr>
            <p:ph idx="1"/>
          </p:nvPr>
        </p:nvSpPr>
        <p:spPr>
          <a:xfrm>
            <a:off x="-7440" y="1827213"/>
            <a:ext cx="9150717" cy="4573587"/>
          </a:xfrm>
        </p:spPr>
        <p:txBody>
          <a:bodyPr/>
          <a:lstStyle/>
          <a:p>
            <a:r>
              <a:rPr lang="en-US" sz="2800" b="0">
                <a:cs typeface="Arial"/>
              </a:rPr>
              <a:t>If this report is in a red “Draft” status, documents must be scanned and uploaded into the system</a:t>
            </a:r>
            <a:endParaRPr lang="en-US" sz="2800" b="0">
              <a:solidFill>
                <a:srgbClr val="000000"/>
              </a:solidFill>
              <a:cs typeface="Arial"/>
            </a:endParaRPr>
          </a:p>
          <a:p>
            <a:r>
              <a:rPr lang="en-US" sz="2800" b="0">
                <a:cs typeface="Arial"/>
              </a:rPr>
              <a:t>If you cannot find copies of the signed documents, reach out to DCED as soon as possible as they would have been uploaded into DCED’s Single Application Site when your township first requested the ARP funding in 2021</a:t>
            </a:r>
          </a:p>
          <a:p>
            <a:pPr lvl="1">
              <a:buFont typeface="Calibri"/>
              <a:buChar char="-"/>
            </a:pPr>
            <a:r>
              <a:rPr lang="en-US" sz="3200" b="0">
                <a:cs typeface="Arial"/>
              </a:rPr>
              <a:t>888-223-6837</a:t>
            </a:r>
          </a:p>
        </p:txBody>
      </p:sp>
      <p:sp>
        <p:nvSpPr>
          <p:cNvPr id="5" name="TextBox 4">
            <a:extLst>
              <a:ext uri="{FF2B5EF4-FFF2-40B4-BE49-F238E27FC236}">
                <a16:creationId xmlns:a16="http://schemas.microsoft.com/office/drawing/2014/main" id="{C34A0C10-E7CE-74E1-C538-41431D1A30DA}"/>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59</a:t>
            </a:r>
            <a:endParaRPr lang="en-US"/>
          </a:p>
        </p:txBody>
      </p:sp>
    </p:spTree>
    <p:extLst>
      <p:ext uri="{BB962C8B-B14F-4D97-AF65-F5344CB8AC3E}">
        <p14:creationId xmlns:p14="http://schemas.microsoft.com/office/powerpoint/2010/main" val="3762525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27106-C874-24FD-27E9-A55DC2E8A71F}"/>
              </a:ext>
            </a:extLst>
          </p:cNvPr>
          <p:cNvSpPr>
            <a:spLocks noGrp="1"/>
          </p:cNvSpPr>
          <p:nvPr>
            <p:ph type="title"/>
          </p:nvPr>
        </p:nvSpPr>
        <p:spPr>
          <a:xfrm>
            <a:off x="722313" y="4277504"/>
            <a:ext cx="7829909" cy="1850905"/>
          </a:xfrm>
        </p:spPr>
        <p:txBody>
          <a:bodyPr/>
          <a:lstStyle/>
          <a:p>
            <a:r>
              <a:rPr lang="en-US">
                <a:ea typeface="Verdana"/>
              </a:rPr>
              <a:t>closeout report walkthrough</a:t>
            </a:r>
          </a:p>
        </p:txBody>
      </p:sp>
      <p:sp>
        <p:nvSpPr>
          <p:cNvPr id="3" name="Text Placeholder 2">
            <a:extLst>
              <a:ext uri="{FF2B5EF4-FFF2-40B4-BE49-F238E27FC236}">
                <a16:creationId xmlns:a16="http://schemas.microsoft.com/office/drawing/2014/main" id="{9DDFCAED-BDC8-CEC3-DA47-2600F0A5CB5B}"/>
              </a:ext>
            </a:extLst>
          </p:cNvPr>
          <p:cNvSpPr>
            <a:spLocks noGrp="1"/>
          </p:cNvSpPr>
          <p:nvPr>
            <p:ph type="body" idx="1"/>
          </p:nvPr>
        </p:nvSpPr>
        <p:spPr>
          <a:xfrm>
            <a:off x="722313" y="3266147"/>
            <a:ext cx="7829909" cy="896338"/>
          </a:xfrm>
        </p:spPr>
        <p:txBody>
          <a:bodyPr/>
          <a:lstStyle/>
          <a:p>
            <a:r>
              <a:rPr lang="en-US" sz="2400">
                <a:cs typeface="Arial"/>
              </a:rPr>
              <a:t>Reporting Requirements </a:t>
            </a:r>
          </a:p>
        </p:txBody>
      </p:sp>
      <p:sp>
        <p:nvSpPr>
          <p:cNvPr id="5" name="TextBox 4">
            <a:extLst>
              <a:ext uri="{FF2B5EF4-FFF2-40B4-BE49-F238E27FC236}">
                <a16:creationId xmlns:a16="http://schemas.microsoft.com/office/drawing/2014/main" id="{37F2D8A1-3C88-DC93-F226-569CC973BB91}"/>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60</a:t>
            </a:r>
            <a:endParaRPr lang="en-US">
              <a:solidFill>
                <a:schemeClr val="bg1"/>
              </a:solidFill>
            </a:endParaRPr>
          </a:p>
        </p:txBody>
      </p:sp>
    </p:spTree>
    <p:extLst>
      <p:ext uri="{BB962C8B-B14F-4D97-AF65-F5344CB8AC3E}">
        <p14:creationId xmlns:p14="http://schemas.microsoft.com/office/powerpoint/2010/main" val="23491277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C9D19-BAAE-89F9-BB5C-43A4C0EBA19A}"/>
            </a:ext>
          </a:extLst>
        </p:cNvPr>
        <p:cNvGrpSpPr/>
        <p:nvPr/>
      </p:nvGrpSpPr>
      <p:grpSpPr>
        <a:xfrm>
          <a:off x="0" y="0"/>
          <a:ext cx="0" cy="0"/>
          <a:chOff x="0" y="0"/>
          <a:chExt cx="0" cy="0"/>
        </a:xfrm>
      </p:grpSpPr>
      <p:pic>
        <p:nvPicPr>
          <p:cNvPr id="5" name="Picture 4" descr="A screenshot of a computer&#10;&#10;AI-generated content may be incorrect.">
            <a:extLst>
              <a:ext uri="{FF2B5EF4-FFF2-40B4-BE49-F238E27FC236}">
                <a16:creationId xmlns:a16="http://schemas.microsoft.com/office/drawing/2014/main" id="{DD6F68ED-5F94-40EA-CA46-26C29D5C3F23}"/>
              </a:ext>
            </a:extLst>
          </p:cNvPr>
          <p:cNvPicPr>
            <a:picLocks noChangeAspect="1"/>
          </p:cNvPicPr>
          <p:nvPr/>
        </p:nvPicPr>
        <p:blipFill>
          <a:blip r:embed="rId3"/>
          <a:srcRect r="13898"/>
          <a:stretch/>
        </p:blipFill>
        <p:spPr>
          <a:xfrm>
            <a:off x="865245" y="2339918"/>
            <a:ext cx="7261110" cy="3905759"/>
          </a:xfrm>
          <a:prstGeom prst="rect">
            <a:avLst/>
          </a:prstGeom>
          <a:ln>
            <a:solidFill>
              <a:schemeClr val="accent6"/>
            </a:solidFill>
          </a:ln>
        </p:spPr>
      </p:pic>
      <p:sp>
        <p:nvSpPr>
          <p:cNvPr id="2" name="Title 1">
            <a:extLst>
              <a:ext uri="{FF2B5EF4-FFF2-40B4-BE49-F238E27FC236}">
                <a16:creationId xmlns:a16="http://schemas.microsoft.com/office/drawing/2014/main" id="{2A73FB3A-DC1C-B634-EE0A-F9AC0676038B}"/>
              </a:ext>
            </a:extLst>
          </p:cNvPr>
          <p:cNvSpPr>
            <a:spLocks noGrp="1"/>
          </p:cNvSpPr>
          <p:nvPr>
            <p:ph type="title"/>
          </p:nvPr>
        </p:nvSpPr>
        <p:spPr>
          <a:xfrm>
            <a:off x="0" y="1029269"/>
            <a:ext cx="8991600" cy="534987"/>
          </a:xfrm>
        </p:spPr>
        <p:txBody>
          <a:bodyPr/>
          <a:lstStyle/>
          <a:p>
            <a:r>
              <a:rPr lang="en-US">
                <a:ea typeface="Verdana"/>
              </a:rPr>
              <a:t>Going to the Report</a:t>
            </a:r>
            <a:endParaRPr lang="en-US"/>
          </a:p>
        </p:txBody>
      </p:sp>
      <p:sp>
        <p:nvSpPr>
          <p:cNvPr id="4" name="Content Placeholder 2">
            <a:extLst>
              <a:ext uri="{FF2B5EF4-FFF2-40B4-BE49-F238E27FC236}">
                <a16:creationId xmlns:a16="http://schemas.microsoft.com/office/drawing/2014/main" id="{009B0277-4B69-A48E-0A0B-C807AB9CE8C4}"/>
              </a:ext>
            </a:extLst>
          </p:cNvPr>
          <p:cNvSpPr txBox="1">
            <a:spLocks/>
          </p:cNvSpPr>
          <p:nvPr/>
        </p:nvSpPr>
        <p:spPr bwMode="auto">
          <a:xfrm>
            <a:off x="185651" y="1714284"/>
            <a:ext cx="8684790" cy="7762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ea typeface="+mn-lt"/>
                <a:cs typeface="+mn-lt"/>
              </a:rPr>
              <a:t>Click </a:t>
            </a:r>
            <a:r>
              <a:rPr lang="en-US" sz="2400" b="0" kern="0">
                <a:cs typeface="Arial"/>
              </a:rPr>
              <a:t>on </a:t>
            </a:r>
            <a:r>
              <a:rPr lang="en-US" sz="2400" kern="0">
                <a:cs typeface="Arial"/>
              </a:rPr>
              <a:t>Closeout Reports</a:t>
            </a:r>
            <a:r>
              <a:rPr lang="en-US" sz="2400" b="0" kern="0">
                <a:cs typeface="Arial"/>
              </a:rPr>
              <a:t> to get started</a:t>
            </a:r>
            <a:endParaRPr lang="en-US" sz="2400">
              <a:cs typeface="Arial"/>
            </a:endParaRPr>
          </a:p>
        </p:txBody>
      </p:sp>
      <p:sp>
        <p:nvSpPr>
          <p:cNvPr id="8" name="Rectangle: Rounded Corners 7">
            <a:extLst>
              <a:ext uri="{FF2B5EF4-FFF2-40B4-BE49-F238E27FC236}">
                <a16:creationId xmlns:a16="http://schemas.microsoft.com/office/drawing/2014/main" id="{1E650AFD-AB49-10DA-C4F8-65A8B12EA3F1}"/>
              </a:ext>
            </a:extLst>
          </p:cNvPr>
          <p:cNvSpPr/>
          <p:nvPr/>
        </p:nvSpPr>
        <p:spPr>
          <a:xfrm>
            <a:off x="1143463" y="4690117"/>
            <a:ext cx="1041535" cy="2843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3532942-7F00-498E-61F8-CF4B5A3706C7}"/>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61</a:t>
            </a:r>
          </a:p>
        </p:txBody>
      </p:sp>
    </p:spTree>
    <p:extLst>
      <p:ext uri="{BB962C8B-B14F-4D97-AF65-F5344CB8AC3E}">
        <p14:creationId xmlns:p14="http://schemas.microsoft.com/office/powerpoint/2010/main" val="42912853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a:xfrm>
            <a:off x="0" y="935948"/>
            <a:ext cx="8991600" cy="534987"/>
          </a:xfrm>
        </p:spPr>
        <p:txBody>
          <a:bodyPr/>
          <a:lstStyle/>
          <a:p>
            <a:r>
              <a:rPr lang="en-US">
                <a:ea typeface="Verdana"/>
              </a:rPr>
              <a:t>Going to the Report</a:t>
            </a:r>
          </a:p>
        </p:txBody>
      </p:sp>
      <p:sp>
        <p:nvSpPr>
          <p:cNvPr id="4" name="Content Placeholder 2">
            <a:extLst>
              <a:ext uri="{FF2B5EF4-FFF2-40B4-BE49-F238E27FC236}">
                <a16:creationId xmlns:a16="http://schemas.microsoft.com/office/drawing/2014/main" id="{B8F22CD2-336D-8101-4344-CBAEE889A14D}"/>
              </a:ext>
            </a:extLst>
          </p:cNvPr>
          <p:cNvSpPr txBox="1">
            <a:spLocks/>
          </p:cNvSpPr>
          <p:nvPr/>
        </p:nvSpPr>
        <p:spPr bwMode="auto">
          <a:xfrm>
            <a:off x="-5404" y="1540654"/>
            <a:ext cx="8984933" cy="6753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ea typeface="+mn-lt"/>
                <a:cs typeface="+mn-lt"/>
              </a:rPr>
              <a:t>On the Closeout Reports page, scroll down to find the Eligible for Closeout Report</a:t>
            </a:r>
          </a:p>
          <a:p>
            <a:r>
              <a:rPr lang="en-US" sz="2400" b="0" kern="0">
                <a:cs typeface="Arial"/>
              </a:rPr>
              <a:t>The "Reporting Page" links will take you to Treasury's website for informational purposes</a:t>
            </a:r>
          </a:p>
        </p:txBody>
      </p:sp>
      <p:sp>
        <p:nvSpPr>
          <p:cNvPr id="7" name="TextBox 6">
            <a:extLst>
              <a:ext uri="{FF2B5EF4-FFF2-40B4-BE49-F238E27FC236}">
                <a16:creationId xmlns:a16="http://schemas.microsoft.com/office/drawing/2014/main" id="{F49CC1B9-82A4-4499-A3A8-788A60077607}"/>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62</a:t>
            </a:r>
          </a:p>
        </p:txBody>
      </p:sp>
      <p:sp>
        <p:nvSpPr>
          <p:cNvPr id="10" name="Rectangle 9">
            <a:extLst>
              <a:ext uri="{FF2B5EF4-FFF2-40B4-BE49-F238E27FC236}">
                <a16:creationId xmlns:a16="http://schemas.microsoft.com/office/drawing/2014/main" id="{B3604FD3-CC96-9EC0-3238-14375BEACB46}"/>
              </a:ext>
            </a:extLst>
          </p:cNvPr>
          <p:cNvSpPr/>
          <p:nvPr/>
        </p:nvSpPr>
        <p:spPr>
          <a:xfrm>
            <a:off x="2332386" y="4912418"/>
            <a:ext cx="195618" cy="1000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BD295D6-99A3-240C-C535-787FF03A333B}"/>
              </a:ext>
            </a:extLst>
          </p:cNvPr>
          <p:cNvSpPr/>
          <p:nvPr/>
        </p:nvSpPr>
        <p:spPr>
          <a:xfrm>
            <a:off x="2332386" y="4405176"/>
            <a:ext cx="195618" cy="1000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AI-generated content may be incorrect.">
            <a:extLst>
              <a:ext uri="{FF2B5EF4-FFF2-40B4-BE49-F238E27FC236}">
                <a16:creationId xmlns:a16="http://schemas.microsoft.com/office/drawing/2014/main" id="{50BC9B68-21DA-67FF-E4DE-E3AD530DC7AB}"/>
              </a:ext>
            </a:extLst>
          </p:cNvPr>
          <p:cNvPicPr>
            <a:picLocks noChangeAspect="1"/>
          </p:cNvPicPr>
          <p:nvPr/>
        </p:nvPicPr>
        <p:blipFill>
          <a:blip r:embed="rId3"/>
          <a:stretch>
            <a:fillRect/>
          </a:stretch>
        </p:blipFill>
        <p:spPr>
          <a:xfrm>
            <a:off x="1562145" y="3295603"/>
            <a:ext cx="6007296" cy="3020735"/>
          </a:xfrm>
          <a:prstGeom prst="rect">
            <a:avLst/>
          </a:prstGeom>
        </p:spPr>
      </p:pic>
    </p:spTree>
    <p:extLst>
      <p:ext uri="{BB962C8B-B14F-4D97-AF65-F5344CB8AC3E}">
        <p14:creationId xmlns:p14="http://schemas.microsoft.com/office/powerpoint/2010/main" val="1712219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a:xfrm>
            <a:off x="0" y="973573"/>
            <a:ext cx="8991600" cy="534987"/>
          </a:xfrm>
        </p:spPr>
        <p:txBody>
          <a:bodyPr/>
          <a:lstStyle/>
          <a:p>
            <a:r>
              <a:rPr lang="en-US">
                <a:ea typeface="Verdana"/>
              </a:rPr>
              <a:t>Begin Closeout Process</a:t>
            </a:r>
            <a:endParaRPr lang="en-US"/>
          </a:p>
        </p:txBody>
      </p:sp>
      <p:sp>
        <p:nvSpPr>
          <p:cNvPr id="7" name="TextBox 6">
            <a:extLst>
              <a:ext uri="{FF2B5EF4-FFF2-40B4-BE49-F238E27FC236}">
                <a16:creationId xmlns:a16="http://schemas.microsoft.com/office/drawing/2014/main" id="{3F91D18B-9313-41F4-92E9-7A43CBCF4EE2}"/>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63</a:t>
            </a:r>
            <a:endParaRPr lang="en-US">
              <a:solidFill>
                <a:schemeClr val="bg1"/>
              </a:solidFill>
            </a:endParaRPr>
          </a:p>
        </p:txBody>
      </p:sp>
      <p:pic>
        <p:nvPicPr>
          <p:cNvPr id="6" name="Picture 5" descr="A screenshot of a computer screen&#10;&#10;AI-generated content may be incorrect.">
            <a:extLst>
              <a:ext uri="{FF2B5EF4-FFF2-40B4-BE49-F238E27FC236}">
                <a16:creationId xmlns:a16="http://schemas.microsoft.com/office/drawing/2014/main" id="{6B467CFA-2B6A-0D21-7DE4-4BDE16A707E2}"/>
              </a:ext>
            </a:extLst>
          </p:cNvPr>
          <p:cNvPicPr>
            <a:picLocks noChangeAspect="1"/>
          </p:cNvPicPr>
          <p:nvPr/>
        </p:nvPicPr>
        <p:blipFill>
          <a:blip r:embed="rId3"/>
          <a:stretch>
            <a:fillRect/>
          </a:stretch>
        </p:blipFill>
        <p:spPr>
          <a:xfrm>
            <a:off x="432891" y="4161612"/>
            <a:ext cx="8408228" cy="2153373"/>
          </a:xfrm>
          <a:prstGeom prst="rect">
            <a:avLst/>
          </a:prstGeom>
          <a:ln>
            <a:solidFill>
              <a:srgbClr val="4472C4"/>
            </a:solidFill>
          </a:ln>
        </p:spPr>
      </p:pic>
      <p:sp>
        <p:nvSpPr>
          <p:cNvPr id="13" name="Content Placeholder 2">
            <a:extLst>
              <a:ext uri="{FF2B5EF4-FFF2-40B4-BE49-F238E27FC236}">
                <a16:creationId xmlns:a16="http://schemas.microsoft.com/office/drawing/2014/main" id="{EF60B0E9-8722-F79F-DF7E-53EA69E24127}"/>
              </a:ext>
            </a:extLst>
          </p:cNvPr>
          <p:cNvSpPr txBox="1">
            <a:spLocks/>
          </p:cNvSpPr>
          <p:nvPr/>
        </p:nvSpPr>
        <p:spPr bwMode="auto">
          <a:xfrm>
            <a:off x="-5404" y="1583991"/>
            <a:ext cx="8995767" cy="2148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ea typeface="+mn-lt"/>
                <a:cs typeface="+mn-lt"/>
              </a:rPr>
              <a:t>Once you find the SLFRF Eligible for Closeout Report, click the checkbox and then the button 'Request to Closeout' </a:t>
            </a:r>
            <a:endParaRPr lang="en-US">
              <a:ea typeface="+mn-lt"/>
              <a:cs typeface="+mn-lt"/>
            </a:endParaRPr>
          </a:p>
          <a:p>
            <a:r>
              <a:rPr lang="en-US" sz="2400" b="0" kern="0">
                <a:ea typeface="+mn-lt"/>
                <a:cs typeface="+mn-lt"/>
              </a:rPr>
              <a:t>This will launch a review process by Treasury to ensure eligibility and will send an email to the POC with next steps</a:t>
            </a:r>
          </a:p>
          <a:p>
            <a:r>
              <a:rPr lang="en-US" sz="2400" b="0" kern="0">
                <a:ea typeface="+mn-lt"/>
                <a:cs typeface="+mn-lt"/>
              </a:rPr>
              <a:t>If</a:t>
            </a:r>
            <a:r>
              <a:rPr lang="en-US" sz="2400" b="0" kern="0">
                <a:cs typeface="Arial"/>
              </a:rPr>
              <a:t> you've already received an email with instructions, you'll proceed to the next page</a:t>
            </a:r>
            <a:endParaRPr lang="en-US"/>
          </a:p>
        </p:txBody>
      </p:sp>
    </p:spTree>
    <p:extLst>
      <p:ext uri="{BB962C8B-B14F-4D97-AF65-F5344CB8AC3E}">
        <p14:creationId xmlns:p14="http://schemas.microsoft.com/office/powerpoint/2010/main" val="1636464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a:xfrm>
            <a:off x="0" y="961352"/>
            <a:ext cx="8945523" cy="568283"/>
          </a:xfrm>
        </p:spPr>
        <p:txBody>
          <a:bodyPr/>
          <a:lstStyle/>
          <a:p>
            <a:r>
              <a:rPr lang="en-US" sz="2700">
                <a:ea typeface="Verdana"/>
              </a:rPr>
              <a:t>Confirm Ready to Closeout</a:t>
            </a:r>
            <a:endParaRPr lang="en-US">
              <a:ea typeface="Verdana"/>
            </a:endParaRPr>
          </a:p>
        </p:txBody>
      </p:sp>
      <p:sp>
        <p:nvSpPr>
          <p:cNvPr id="7" name="Content Placeholder 2">
            <a:extLst>
              <a:ext uri="{FF2B5EF4-FFF2-40B4-BE49-F238E27FC236}">
                <a16:creationId xmlns:a16="http://schemas.microsoft.com/office/drawing/2014/main" id="{18723E1B-F1F9-37F4-CD64-6639698F5A7C}"/>
              </a:ext>
            </a:extLst>
          </p:cNvPr>
          <p:cNvSpPr txBox="1">
            <a:spLocks/>
          </p:cNvSpPr>
          <p:nvPr/>
        </p:nvSpPr>
        <p:spPr bwMode="auto">
          <a:xfrm>
            <a:off x="3116" y="2100778"/>
            <a:ext cx="8934781" cy="9580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ea typeface="+mn-lt"/>
                <a:cs typeface="+mn-lt"/>
              </a:rPr>
              <a:t>You should be prompted with a question confirming readiness to closeout (select yes!!)</a:t>
            </a:r>
            <a:endParaRPr lang="en-US" i="1">
              <a:cs typeface="Arial"/>
            </a:endParaRPr>
          </a:p>
        </p:txBody>
      </p:sp>
      <p:sp>
        <p:nvSpPr>
          <p:cNvPr id="8" name="TextBox 7">
            <a:extLst>
              <a:ext uri="{FF2B5EF4-FFF2-40B4-BE49-F238E27FC236}">
                <a16:creationId xmlns:a16="http://schemas.microsoft.com/office/drawing/2014/main" id="{70DB56A7-2818-434E-BBE8-00FEC4613472}"/>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64</a:t>
            </a:r>
          </a:p>
        </p:txBody>
      </p:sp>
      <p:pic>
        <p:nvPicPr>
          <p:cNvPr id="4" name="Picture 3">
            <a:extLst>
              <a:ext uri="{FF2B5EF4-FFF2-40B4-BE49-F238E27FC236}">
                <a16:creationId xmlns:a16="http://schemas.microsoft.com/office/drawing/2014/main" id="{A4264323-8193-1AF3-93ED-41E92DDB9724}"/>
              </a:ext>
            </a:extLst>
          </p:cNvPr>
          <p:cNvPicPr>
            <a:picLocks noChangeAspect="1"/>
          </p:cNvPicPr>
          <p:nvPr/>
        </p:nvPicPr>
        <p:blipFill>
          <a:blip r:embed="rId3"/>
          <a:stretch>
            <a:fillRect/>
          </a:stretch>
        </p:blipFill>
        <p:spPr>
          <a:xfrm>
            <a:off x="201374" y="3360407"/>
            <a:ext cx="8692453" cy="1510579"/>
          </a:xfrm>
          <a:prstGeom prst="rect">
            <a:avLst/>
          </a:prstGeom>
          <a:ln>
            <a:solidFill>
              <a:srgbClr val="4472C4"/>
            </a:solidFill>
          </a:ln>
        </p:spPr>
      </p:pic>
      <p:sp>
        <p:nvSpPr>
          <p:cNvPr id="19" name="Rectangle: Rounded Corners 18">
            <a:extLst>
              <a:ext uri="{FF2B5EF4-FFF2-40B4-BE49-F238E27FC236}">
                <a16:creationId xmlns:a16="http://schemas.microsoft.com/office/drawing/2014/main" id="{BB99CA47-0285-1804-3109-755E2B784689}"/>
              </a:ext>
            </a:extLst>
          </p:cNvPr>
          <p:cNvSpPr/>
          <p:nvPr/>
        </p:nvSpPr>
        <p:spPr>
          <a:xfrm flipH="1">
            <a:off x="8310691" y="4399055"/>
            <a:ext cx="628479" cy="471695"/>
          </a:xfrm>
          <a:prstGeom prst="roundRect">
            <a:avLst/>
          </a:prstGeom>
          <a:noFill/>
          <a:ln>
            <a:solidFill>
              <a:srgbClr val="D1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8786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1B13-4AF9-4722-3126-C2F7B25ADA08}"/>
              </a:ext>
            </a:extLst>
          </p:cNvPr>
          <p:cNvSpPr>
            <a:spLocks noGrp="1"/>
          </p:cNvSpPr>
          <p:nvPr>
            <p:ph type="title"/>
          </p:nvPr>
        </p:nvSpPr>
        <p:spPr/>
        <p:txBody>
          <a:bodyPr/>
          <a:lstStyle/>
          <a:p>
            <a:r>
              <a:rPr lang="en-US">
                <a:ea typeface="Verdana"/>
              </a:rPr>
              <a:t>Review Reported Data</a:t>
            </a:r>
            <a:endParaRPr lang="en-US"/>
          </a:p>
        </p:txBody>
      </p:sp>
      <p:pic>
        <p:nvPicPr>
          <p:cNvPr id="4" name="Content Placeholder 3" descr="A screenshot of a report&#10;&#10;AI-generated content may be incorrect.">
            <a:extLst>
              <a:ext uri="{FF2B5EF4-FFF2-40B4-BE49-F238E27FC236}">
                <a16:creationId xmlns:a16="http://schemas.microsoft.com/office/drawing/2014/main" id="{9F184E23-C081-290F-EB56-3E62FE5D5DBB}"/>
              </a:ext>
            </a:extLst>
          </p:cNvPr>
          <p:cNvPicPr>
            <a:picLocks noGrp="1" noChangeAspect="1"/>
          </p:cNvPicPr>
          <p:nvPr>
            <p:ph idx="1"/>
          </p:nvPr>
        </p:nvPicPr>
        <p:blipFill>
          <a:blip r:embed="rId2"/>
          <a:stretch>
            <a:fillRect/>
          </a:stretch>
        </p:blipFill>
        <p:spPr bwMode="auto">
          <a:xfrm>
            <a:off x="1114845" y="4450090"/>
            <a:ext cx="7048500" cy="1847850"/>
          </a:xfrm>
          <a:prstGeom prst="rect">
            <a:avLst/>
          </a:prstGeom>
          <a:noFill/>
          <a:ln w="9525">
            <a:solidFill>
              <a:srgbClr val="4472C4"/>
            </a:solidFill>
            <a:miter lim="800000"/>
            <a:headEnd/>
            <a:tailEnd/>
          </a:ln>
        </p:spPr>
      </p:pic>
      <p:sp>
        <p:nvSpPr>
          <p:cNvPr id="6" name="Content Placeholder 2">
            <a:extLst>
              <a:ext uri="{FF2B5EF4-FFF2-40B4-BE49-F238E27FC236}">
                <a16:creationId xmlns:a16="http://schemas.microsoft.com/office/drawing/2014/main" id="{9B965423-DFC2-F035-C4F0-99C9EBF50981}"/>
              </a:ext>
            </a:extLst>
          </p:cNvPr>
          <p:cNvSpPr txBox="1">
            <a:spLocks/>
          </p:cNvSpPr>
          <p:nvPr/>
        </p:nvSpPr>
        <p:spPr bwMode="auto">
          <a:xfrm>
            <a:off x="3115" y="1710562"/>
            <a:ext cx="9143503" cy="26525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ea typeface="+mn-lt"/>
                <a:cs typeface="+mn-lt"/>
              </a:rPr>
              <a:t>The next page will display a </a:t>
            </a:r>
            <a:r>
              <a:rPr lang="en-US" sz="2400" kern="0">
                <a:ea typeface="+mn-lt"/>
                <a:cs typeface="+mn-lt"/>
              </a:rPr>
              <a:t>Project Summary tab</a:t>
            </a:r>
            <a:r>
              <a:rPr lang="en-US" sz="2400" b="0" kern="0">
                <a:ea typeface="+mn-lt"/>
                <a:cs typeface="+mn-lt"/>
              </a:rPr>
              <a:t> outlining all of the projects entered in your most recent P&amp;E Report along with the grand total of obligations and expenditures</a:t>
            </a:r>
          </a:p>
          <a:p>
            <a:r>
              <a:rPr lang="en-US" sz="2400" b="0" kern="0">
                <a:ea typeface="+mn-lt"/>
                <a:cs typeface="+mn-lt"/>
              </a:rPr>
              <a:t>Review this information for accuracy - you can click on the project to view your P&amp;E Report in full, if needed</a:t>
            </a:r>
          </a:p>
          <a:p>
            <a:r>
              <a:rPr lang="en-US" sz="2400" kern="0">
                <a:ea typeface="+mn-lt"/>
                <a:cs typeface="+mn-lt"/>
              </a:rPr>
              <a:t>Click the SF-425 tab to continue</a:t>
            </a:r>
            <a:endParaRPr lang="en-US">
              <a:cs typeface="Arial"/>
            </a:endParaRPr>
          </a:p>
        </p:txBody>
      </p:sp>
      <p:sp>
        <p:nvSpPr>
          <p:cNvPr id="8" name="Rectangle: Rounded Corners 7">
            <a:extLst>
              <a:ext uri="{FF2B5EF4-FFF2-40B4-BE49-F238E27FC236}">
                <a16:creationId xmlns:a16="http://schemas.microsoft.com/office/drawing/2014/main" id="{BA22A4E7-4A3C-5A58-3DDD-C492463DE4BC}"/>
              </a:ext>
            </a:extLst>
          </p:cNvPr>
          <p:cNvSpPr/>
          <p:nvPr/>
        </p:nvSpPr>
        <p:spPr>
          <a:xfrm flipH="1">
            <a:off x="2647083" y="4366978"/>
            <a:ext cx="2447339" cy="690355"/>
          </a:xfrm>
          <a:prstGeom prst="roundRect">
            <a:avLst/>
          </a:prstGeom>
          <a:noFill/>
          <a:ln>
            <a:solidFill>
              <a:srgbClr val="D1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1695063-A22F-1F67-C315-448A7B7D68CC}"/>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65</a:t>
            </a:r>
            <a:endParaRPr lang="en-US"/>
          </a:p>
        </p:txBody>
      </p:sp>
    </p:spTree>
    <p:extLst>
      <p:ext uri="{BB962C8B-B14F-4D97-AF65-F5344CB8AC3E}">
        <p14:creationId xmlns:p14="http://schemas.microsoft.com/office/powerpoint/2010/main" val="2873142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0F662-3F25-EAF4-2E1B-57E0874F3AD8}"/>
              </a:ext>
            </a:extLst>
          </p:cNvPr>
          <p:cNvSpPr>
            <a:spLocks noGrp="1"/>
          </p:cNvSpPr>
          <p:nvPr>
            <p:ph type="title"/>
          </p:nvPr>
        </p:nvSpPr>
        <p:spPr/>
        <p:txBody>
          <a:bodyPr/>
          <a:lstStyle/>
          <a:p>
            <a:r>
              <a:rPr lang="en-US">
                <a:ea typeface="Verdana"/>
              </a:rPr>
              <a:t>Review Reported Data</a:t>
            </a:r>
            <a:endParaRPr lang="en-US"/>
          </a:p>
        </p:txBody>
      </p:sp>
      <p:sp>
        <p:nvSpPr>
          <p:cNvPr id="11" name="Content Placeholder 2">
            <a:extLst>
              <a:ext uri="{FF2B5EF4-FFF2-40B4-BE49-F238E27FC236}">
                <a16:creationId xmlns:a16="http://schemas.microsoft.com/office/drawing/2014/main" id="{FF1F1A4B-D2FD-A0D1-9DAE-7DC7764A1960}"/>
              </a:ext>
            </a:extLst>
          </p:cNvPr>
          <p:cNvSpPr txBox="1">
            <a:spLocks/>
          </p:cNvSpPr>
          <p:nvPr/>
        </p:nvSpPr>
        <p:spPr bwMode="auto">
          <a:xfrm>
            <a:off x="3116" y="1684230"/>
            <a:ext cx="9143503" cy="23179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ea typeface="+mn-lt"/>
                <a:cs typeface="+mn-lt"/>
              </a:rPr>
              <a:t>The SF-425 is a standard Federal financial report with prepopulated information based on the most recently submitted Project &amp; Expenditure Report.</a:t>
            </a:r>
            <a:endParaRPr lang="en-US">
              <a:cs typeface="Arial"/>
            </a:endParaRPr>
          </a:p>
          <a:p>
            <a:r>
              <a:rPr lang="en-US" sz="2400" kern="0">
                <a:ea typeface="+mn-lt"/>
                <a:cs typeface="+mn-lt"/>
              </a:rPr>
              <a:t>Review </a:t>
            </a:r>
            <a:r>
              <a:rPr lang="en-US" sz="2400" b="0" kern="0">
                <a:ea typeface="+mn-lt"/>
                <a:cs typeface="+mn-lt"/>
              </a:rPr>
              <a:t>to confirm that the prepopulated amounts are accurate, complete, and final and then scroll down to the bottom of the page</a:t>
            </a:r>
            <a:endParaRPr lang="en-US" sz="2400" b="0" kern="0">
              <a:cs typeface="Arial"/>
            </a:endParaRPr>
          </a:p>
        </p:txBody>
      </p:sp>
      <p:pic>
        <p:nvPicPr>
          <p:cNvPr id="14" name="Picture 13" descr="A screenshot of a report&#10;&#10;AI-generated content may be incorrect.">
            <a:extLst>
              <a:ext uri="{FF2B5EF4-FFF2-40B4-BE49-F238E27FC236}">
                <a16:creationId xmlns:a16="http://schemas.microsoft.com/office/drawing/2014/main" id="{3834D1D0-A145-FED3-0160-45F5B1536E9F}"/>
              </a:ext>
            </a:extLst>
          </p:cNvPr>
          <p:cNvPicPr>
            <a:picLocks noChangeAspect="1"/>
          </p:cNvPicPr>
          <p:nvPr/>
        </p:nvPicPr>
        <p:blipFill>
          <a:blip r:embed="rId2"/>
          <a:srcRect r="498" b="48501"/>
          <a:stretch>
            <a:fillRect/>
          </a:stretch>
        </p:blipFill>
        <p:spPr>
          <a:xfrm>
            <a:off x="693462" y="4223716"/>
            <a:ext cx="7603003" cy="2052711"/>
          </a:xfrm>
          <a:prstGeom prst="rect">
            <a:avLst/>
          </a:prstGeom>
          <a:ln>
            <a:solidFill>
              <a:srgbClr val="4472C4"/>
            </a:solidFill>
          </a:ln>
        </p:spPr>
      </p:pic>
      <p:sp>
        <p:nvSpPr>
          <p:cNvPr id="4" name="TextBox 3">
            <a:extLst>
              <a:ext uri="{FF2B5EF4-FFF2-40B4-BE49-F238E27FC236}">
                <a16:creationId xmlns:a16="http://schemas.microsoft.com/office/drawing/2014/main" id="{36CE792D-D9C9-4FD1-FB6D-A1D07E2309B5}"/>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66</a:t>
            </a:r>
            <a:endParaRPr lang="en-US"/>
          </a:p>
        </p:txBody>
      </p:sp>
    </p:spTree>
    <p:extLst>
      <p:ext uri="{BB962C8B-B14F-4D97-AF65-F5344CB8AC3E}">
        <p14:creationId xmlns:p14="http://schemas.microsoft.com/office/powerpoint/2010/main" val="37154461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E9582-46F5-6F23-82A6-0D37364CA247}"/>
              </a:ext>
            </a:extLst>
          </p:cNvPr>
          <p:cNvSpPr>
            <a:spLocks noGrp="1"/>
          </p:cNvSpPr>
          <p:nvPr>
            <p:ph type="title"/>
          </p:nvPr>
        </p:nvSpPr>
        <p:spPr/>
        <p:txBody>
          <a:bodyPr/>
          <a:lstStyle/>
          <a:p>
            <a:r>
              <a:rPr lang="en-US">
                <a:ea typeface="Verdana"/>
              </a:rPr>
              <a:t>Certify Data is Accurate and Final</a:t>
            </a:r>
          </a:p>
        </p:txBody>
      </p:sp>
      <p:sp>
        <p:nvSpPr>
          <p:cNvPr id="3" name="Content Placeholder 2">
            <a:extLst>
              <a:ext uri="{FF2B5EF4-FFF2-40B4-BE49-F238E27FC236}">
                <a16:creationId xmlns:a16="http://schemas.microsoft.com/office/drawing/2014/main" id="{4A73FD4D-0DDD-2A7E-F7FF-CE2891D95770}"/>
              </a:ext>
            </a:extLst>
          </p:cNvPr>
          <p:cNvSpPr>
            <a:spLocks noGrp="1"/>
          </p:cNvSpPr>
          <p:nvPr>
            <p:ph idx="1"/>
          </p:nvPr>
        </p:nvSpPr>
        <p:spPr>
          <a:xfrm>
            <a:off x="-7440" y="1848882"/>
            <a:ext cx="9139883" cy="1919227"/>
          </a:xfrm>
        </p:spPr>
        <p:txBody>
          <a:bodyPr/>
          <a:lstStyle/>
          <a:p>
            <a:r>
              <a:rPr lang="en-US" sz="2800" b="0">
                <a:ea typeface="+mn-lt"/>
                <a:cs typeface="+mn-lt"/>
              </a:rPr>
              <a:t>If the data appears correct, choose "Yes" to proceed</a:t>
            </a:r>
            <a:endParaRPr lang="en-US" sz="2800">
              <a:ea typeface="+mn-lt"/>
              <a:cs typeface="+mn-lt"/>
            </a:endParaRPr>
          </a:p>
          <a:p>
            <a:r>
              <a:rPr lang="en-US" sz="2800" b="0">
                <a:ea typeface="+mn-lt"/>
                <a:cs typeface="+mn-lt"/>
              </a:rPr>
              <a:t>If the pre-populated data is inaccurate, select "No" to reopen the latest P&amp;E Report to make corrections. The P&amp;E report must be resubmitted to continue.</a:t>
            </a:r>
            <a:endParaRPr lang="en-US" sz="2800" b="0">
              <a:cs typeface="Arial"/>
            </a:endParaRPr>
          </a:p>
          <a:p>
            <a:endParaRPr lang="en-US" sz="2800" b="0">
              <a:cs typeface="Arial"/>
            </a:endParaRPr>
          </a:p>
        </p:txBody>
      </p:sp>
      <p:pic>
        <p:nvPicPr>
          <p:cNvPr id="4" name="Picture 3" descr="A close up of black text&#10;&#10;AI-generated content may be incorrect.">
            <a:extLst>
              <a:ext uri="{FF2B5EF4-FFF2-40B4-BE49-F238E27FC236}">
                <a16:creationId xmlns:a16="http://schemas.microsoft.com/office/drawing/2014/main" id="{47EBFE27-7093-4937-FB20-2341EB7363C1}"/>
              </a:ext>
            </a:extLst>
          </p:cNvPr>
          <p:cNvPicPr>
            <a:picLocks noChangeAspect="1"/>
          </p:cNvPicPr>
          <p:nvPr/>
        </p:nvPicPr>
        <p:blipFill>
          <a:blip r:embed="rId2"/>
          <a:stretch>
            <a:fillRect/>
          </a:stretch>
        </p:blipFill>
        <p:spPr>
          <a:xfrm>
            <a:off x="708100" y="5240782"/>
            <a:ext cx="6828567" cy="720920"/>
          </a:xfrm>
          <a:prstGeom prst="rect">
            <a:avLst/>
          </a:prstGeom>
        </p:spPr>
      </p:pic>
      <p:pic>
        <p:nvPicPr>
          <p:cNvPr id="5" name="Picture 4" descr="A close-up of a document&#10;&#10;AI-generated content may be incorrect.">
            <a:extLst>
              <a:ext uri="{FF2B5EF4-FFF2-40B4-BE49-F238E27FC236}">
                <a16:creationId xmlns:a16="http://schemas.microsoft.com/office/drawing/2014/main" id="{6028E5DA-D06C-BDAE-E49E-761EB0C62747}"/>
              </a:ext>
            </a:extLst>
          </p:cNvPr>
          <p:cNvPicPr>
            <a:picLocks noChangeAspect="1"/>
          </p:cNvPicPr>
          <p:nvPr/>
        </p:nvPicPr>
        <p:blipFill>
          <a:blip r:embed="rId3"/>
          <a:stretch>
            <a:fillRect/>
          </a:stretch>
        </p:blipFill>
        <p:spPr>
          <a:xfrm>
            <a:off x="713066" y="4121278"/>
            <a:ext cx="6482779" cy="1107293"/>
          </a:xfrm>
          <a:prstGeom prst="rect">
            <a:avLst/>
          </a:prstGeom>
        </p:spPr>
      </p:pic>
      <p:sp>
        <p:nvSpPr>
          <p:cNvPr id="6" name="Rectangle 5">
            <a:extLst>
              <a:ext uri="{FF2B5EF4-FFF2-40B4-BE49-F238E27FC236}">
                <a16:creationId xmlns:a16="http://schemas.microsoft.com/office/drawing/2014/main" id="{73C50A62-B111-F932-0E08-08243B3C16F7}"/>
              </a:ext>
            </a:extLst>
          </p:cNvPr>
          <p:cNvSpPr/>
          <p:nvPr/>
        </p:nvSpPr>
        <p:spPr>
          <a:xfrm>
            <a:off x="565675" y="3998738"/>
            <a:ext cx="7402542" cy="2184676"/>
          </a:xfrm>
          <a:prstGeom prst="rect">
            <a:avLst/>
          </a:prstGeom>
          <a:noFill/>
          <a:ln w="127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D45A12F-9141-CE10-9D46-96856D27FE19}"/>
              </a:ext>
            </a:extLst>
          </p:cNvPr>
          <p:cNvSpPr/>
          <p:nvPr/>
        </p:nvSpPr>
        <p:spPr>
          <a:xfrm flipH="1">
            <a:off x="717195" y="5333334"/>
            <a:ext cx="628479" cy="690355"/>
          </a:xfrm>
          <a:prstGeom prst="roundRect">
            <a:avLst/>
          </a:prstGeom>
          <a:noFill/>
          <a:ln>
            <a:solidFill>
              <a:srgbClr val="D1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29C0A6A-0CBE-FF6A-53B9-715F6B4F3719}"/>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67</a:t>
            </a:r>
            <a:endParaRPr lang="en-US"/>
          </a:p>
        </p:txBody>
      </p:sp>
    </p:spTree>
    <p:extLst>
      <p:ext uri="{BB962C8B-B14F-4D97-AF65-F5344CB8AC3E}">
        <p14:creationId xmlns:p14="http://schemas.microsoft.com/office/powerpoint/2010/main" val="23741986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EE098-682D-6CCA-7467-152B166F15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46C4ED-3423-13DE-EBB6-C0E250409918}"/>
              </a:ext>
            </a:extLst>
          </p:cNvPr>
          <p:cNvSpPr>
            <a:spLocks noGrp="1"/>
          </p:cNvSpPr>
          <p:nvPr>
            <p:ph type="title"/>
          </p:nvPr>
        </p:nvSpPr>
        <p:spPr>
          <a:xfrm>
            <a:off x="0" y="961352"/>
            <a:ext cx="5353238" cy="534987"/>
          </a:xfrm>
        </p:spPr>
        <p:txBody>
          <a:bodyPr/>
          <a:lstStyle/>
          <a:p>
            <a:r>
              <a:rPr lang="en-US" sz="2700">
                <a:ea typeface="Verdana"/>
              </a:rPr>
              <a:t>Confirm Final Report</a:t>
            </a:r>
            <a:endParaRPr lang="en-US"/>
          </a:p>
        </p:txBody>
      </p:sp>
      <p:sp>
        <p:nvSpPr>
          <p:cNvPr id="7" name="Content Placeholder 2">
            <a:extLst>
              <a:ext uri="{FF2B5EF4-FFF2-40B4-BE49-F238E27FC236}">
                <a16:creationId xmlns:a16="http://schemas.microsoft.com/office/drawing/2014/main" id="{5BC69015-44AF-090D-8EF5-869EC54C35E4}"/>
              </a:ext>
            </a:extLst>
          </p:cNvPr>
          <p:cNvSpPr txBox="1">
            <a:spLocks/>
          </p:cNvSpPr>
          <p:nvPr/>
        </p:nvSpPr>
        <p:spPr bwMode="auto">
          <a:xfrm>
            <a:off x="-2829" y="1716224"/>
            <a:ext cx="9145116" cy="12236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ea typeface="+mn-lt"/>
                <a:cs typeface="+mn-lt"/>
              </a:rPr>
              <a:t>Choose Yes to confirm submission of the last P&amp;E Report as your final report and to confirm that you are prepared to finalize close out</a:t>
            </a:r>
          </a:p>
        </p:txBody>
      </p:sp>
      <p:sp>
        <p:nvSpPr>
          <p:cNvPr id="8" name="TextBox 7">
            <a:extLst>
              <a:ext uri="{FF2B5EF4-FFF2-40B4-BE49-F238E27FC236}">
                <a16:creationId xmlns:a16="http://schemas.microsoft.com/office/drawing/2014/main" id="{4F65D766-A1F5-5242-29AA-32133E8C8447}"/>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68</a:t>
            </a:r>
          </a:p>
        </p:txBody>
      </p:sp>
      <p:pic>
        <p:nvPicPr>
          <p:cNvPr id="3" name="Picture 2" descr="A close-up of a document&#10;&#10;AI-generated content may be incorrect.">
            <a:extLst>
              <a:ext uri="{FF2B5EF4-FFF2-40B4-BE49-F238E27FC236}">
                <a16:creationId xmlns:a16="http://schemas.microsoft.com/office/drawing/2014/main" id="{EB2FE84B-86D3-519F-9EE0-A0C4CCFC695F}"/>
              </a:ext>
            </a:extLst>
          </p:cNvPr>
          <p:cNvPicPr>
            <a:picLocks noChangeAspect="1"/>
          </p:cNvPicPr>
          <p:nvPr/>
        </p:nvPicPr>
        <p:blipFill>
          <a:blip r:embed="rId3"/>
          <a:stretch>
            <a:fillRect/>
          </a:stretch>
        </p:blipFill>
        <p:spPr>
          <a:xfrm>
            <a:off x="119175" y="3102653"/>
            <a:ext cx="8916484" cy="3177043"/>
          </a:xfrm>
          <a:prstGeom prst="rect">
            <a:avLst/>
          </a:prstGeom>
          <a:ln>
            <a:solidFill>
              <a:srgbClr val="4472C4"/>
            </a:solidFill>
          </a:ln>
        </p:spPr>
      </p:pic>
      <p:sp>
        <p:nvSpPr>
          <p:cNvPr id="4" name="Rectangle: Rounded Corners 3">
            <a:extLst>
              <a:ext uri="{FF2B5EF4-FFF2-40B4-BE49-F238E27FC236}">
                <a16:creationId xmlns:a16="http://schemas.microsoft.com/office/drawing/2014/main" id="{D98943C7-680A-3E25-2A5D-FE49ABA832AD}"/>
              </a:ext>
            </a:extLst>
          </p:cNvPr>
          <p:cNvSpPr/>
          <p:nvPr/>
        </p:nvSpPr>
        <p:spPr>
          <a:xfrm flipH="1">
            <a:off x="8376920" y="5799201"/>
            <a:ext cx="660981" cy="592848"/>
          </a:xfrm>
          <a:prstGeom prst="roundRect">
            <a:avLst/>
          </a:prstGeom>
          <a:noFill/>
          <a:ln>
            <a:solidFill>
              <a:srgbClr val="D11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285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2923-831E-6812-2289-F2E11A8B1785}"/>
              </a:ext>
            </a:extLst>
          </p:cNvPr>
          <p:cNvSpPr>
            <a:spLocks noGrp="1"/>
          </p:cNvSpPr>
          <p:nvPr>
            <p:ph type="title"/>
          </p:nvPr>
        </p:nvSpPr>
        <p:spPr/>
        <p:txBody>
          <a:bodyPr/>
          <a:lstStyle/>
          <a:p>
            <a:r>
              <a:rPr lang="en-US">
                <a:ea typeface="Verdana"/>
              </a:rPr>
              <a:t>Revenue Replacement Recap</a:t>
            </a:r>
            <a:endParaRPr lang="en-US" b="0" i="0">
              <a:solidFill>
                <a:srgbClr val="000000"/>
              </a:solidFill>
              <a:ea typeface="Verdana"/>
            </a:endParaRPr>
          </a:p>
        </p:txBody>
      </p:sp>
      <p:sp>
        <p:nvSpPr>
          <p:cNvPr id="3" name="Content Placeholder 2">
            <a:extLst>
              <a:ext uri="{FF2B5EF4-FFF2-40B4-BE49-F238E27FC236}">
                <a16:creationId xmlns:a16="http://schemas.microsoft.com/office/drawing/2014/main" id="{02CD74C5-E53F-E2D7-E1ED-BD66E8D0CCE9}"/>
              </a:ext>
            </a:extLst>
          </p:cNvPr>
          <p:cNvSpPr>
            <a:spLocks noGrp="1"/>
          </p:cNvSpPr>
          <p:nvPr>
            <p:ph idx="1"/>
          </p:nvPr>
        </p:nvSpPr>
        <p:spPr>
          <a:xfrm>
            <a:off x="-3778" y="1675054"/>
            <a:ext cx="9070504" cy="4725746"/>
          </a:xfrm>
        </p:spPr>
        <p:txBody>
          <a:bodyPr/>
          <a:lstStyle/>
          <a:p>
            <a:r>
              <a:rPr lang="en-US" sz="2800" b="0">
                <a:cs typeface="Arial"/>
              </a:rPr>
              <a:t>Townships should report </a:t>
            </a:r>
            <a:r>
              <a:rPr lang="en-US" sz="2800" b="0" u="sng">
                <a:cs typeface="Arial"/>
              </a:rPr>
              <a:t>all</a:t>
            </a:r>
            <a:r>
              <a:rPr lang="en-US" sz="2800" b="0">
                <a:cs typeface="Arial"/>
              </a:rPr>
              <a:t> ARP funds as “Revenue Replacement” for “Government Services”</a:t>
            </a:r>
            <a:endParaRPr lang="en-US" sz="2800" b="0">
              <a:solidFill>
                <a:srgbClr val="000000"/>
              </a:solidFill>
              <a:cs typeface="Arial"/>
            </a:endParaRPr>
          </a:p>
          <a:p>
            <a:pPr lvl="1"/>
            <a:r>
              <a:rPr lang="en-US" sz="2000" b="1">
                <a:ea typeface="+mn-lt"/>
                <a:cs typeface="+mn-lt"/>
              </a:rPr>
              <a:t>Expenditure Category 6.1</a:t>
            </a:r>
          </a:p>
          <a:p>
            <a:pPr lvl="1"/>
            <a:r>
              <a:rPr lang="en-US" sz="2000">
                <a:ea typeface="+mn-lt"/>
                <a:cs typeface="+mn-lt"/>
              </a:rPr>
              <a:t>Includes roads and bridges, water and sewer infrastructure, parks and recreation, public buildings, vehicles, equipment, police and fire protection, ambulance service, payroll, administration expenses </a:t>
            </a:r>
            <a:endParaRPr lang="en-US" sz="2000">
              <a:solidFill>
                <a:srgbClr val="000000"/>
              </a:solidFill>
              <a:ea typeface="+mn-lt"/>
              <a:cs typeface="+mn-lt"/>
            </a:endParaRPr>
          </a:p>
          <a:p>
            <a:pPr lvl="1"/>
            <a:r>
              <a:rPr lang="en-US" sz="2000">
                <a:ea typeface="+mn-lt"/>
                <a:cs typeface="+mn-lt"/>
              </a:rPr>
              <a:t>Even if spent under one of the other allowable categories, report under Revenue Replacement</a:t>
            </a:r>
            <a:endParaRPr lang="en-US" sz="2000">
              <a:solidFill>
                <a:srgbClr val="000000"/>
              </a:solidFill>
              <a:ea typeface="+mn-lt"/>
              <a:cs typeface="+mn-lt"/>
            </a:endParaRPr>
          </a:p>
          <a:p>
            <a:r>
              <a:rPr lang="en-US" sz="2800">
                <a:ea typeface="+mn-lt"/>
                <a:cs typeface="+mn-lt"/>
              </a:rPr>
              <a:t>If you received less than $10 million, you should be reporting all expenditures in one or more existing Revenue Replacement “projects”</a:t>
            </a:r>
            <a:endParaRPr lang="en-US" sz="2800" b="0">
              <a:solidFill>
                <a:srgbClr val="000000"/>
              </a:solidFill>
              <a:ea typeface="+mn-lt"/>
              <a:cs typeface="+mn-lt"/>
            </a:endParaRPr>
          </a:p>
        </p:txBody>
      </p:sp>
      <p:sp>
        <p:nvSpPr>
          <p:cNvPr id="5" name="TextBox 4">
            <a:extLst>
              <a:ext uri="{FF2B5EF4-FFF2-40B4-BE49-F238E27FC236}">
                <a16:creationId xmlns:a16="http://schemas.microsoft.com/office/drawing/2014/main" id="{E78836AD-7DE7-81E3-2E8C-F8DCAAFC96DD}"/>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6</a:t>
            </a:r>
            <a:endParaRPr lang="en-US" sz="2400">
              <a:solidFill>
                <a:schemeClr val="bg1"/>
              </a:solidFill>
              <a:latin typeface="Verdana"/>
              <a:ea typeface="Verdana"/>
            </a:endParaRPr>
          </a:p>
        </p:txBody>
      </p:sp>
    </p:spTree>
    <p:extLst>
      <p:ext uri="{BB962C8B-B14F-4D97-AF65-F5344CB8AC3E}">
        <p14:creationId xmlns:p14="http://schemas.microsoft.com/office/powerpoint/2010/main" val="9890351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882D1-3FFB-4885-8EA2-026887E73E13}"/>
              </a:ext>
            </a:extLst>
          </p:cNvPr>
          <p:cNvSpPr>
            <a:spLocks noGrp="1"/>
          </p:cNvSpPr>
          <p:nvPr>
            <p:ph type="title"/>
          </p:nvPr>
        </p:nvSpPr>
        <p:spPr>
          <a:xfrm>
            <a:off x="0" y="961728"/>
            <a:ext cx="8991600" cy="534987"/>
          </a:xfrm>
        </p:spPr>
        <p:txBody>
          <a:bodyPr/>
          <a:lstStyle/>
          <a:p>
            <a:r>
              <a:rPr lang="en-US">
                <a:ea typeface="Verdana"/>
              </a:rPr>
              <a:t>Impact Statement Page</a:t>
            </a:r>
            <a:endParaRPr lang="en-US"/>
          </a:p>
        </p:txBody>
      </p:sp>
      <p:sp>
        <p:nvSpPr>
          <p:cNvPr id="6" name="TextBox 5">
            <a:extLst>
              <a:ext uri="{FF2B5EF4-FFF2-40B4-BE49-F238E27FC236}">
                <a16:creationId xmlns:a16="http://schemas.microsoft.com/office/drawing/2014/main" id="{782C8FE3-1DBB-44E2-BC22-03A202E67300}"/>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69</a:t>
            </a:r>
            <a:endParaRPr lang="en-US">
              <a:solidFill>
                <a:schemeClr val="bg1"/>
              </a:solidFill>
            </a:endParaRPr>
          </a:p>
        </p:txBody>
      </p:sp>
      <p:sp>
        <p:nvSpPr>
          <p:cNvPr id="9" name="Content Placeholder 2">
            <a:extLst>
              <a:ext uri="{FF2B5EF4-FFF2-40B4-BE49-F238E27FC236}">
                <a16:creationId xmlns:a16="http://schemas.microsoft.com/office/drawing/2014/main" id="{5D33C6FD-8ABA-1A9B-E0ED-C706B9FB75C8}"/>
              </a:ext>
            </a:extLst>
          </p:cNvPr>
          <p:cNvSpPr txBox="1">
            <a:spLocks/>
          </p:cNvSpPr>
          <p:nvPr/>
        </p:nvSpPr>
        <p:spPr bwMode="auto">
          <a:xfrm>
            <a:off x="-2829" y="1597049"/>
            <a:ext cx="9145116" cy="47948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400" b="0" kern="0">
                <a:ea typeface="+mn-lt"/>
                <a:cs typeface="+mn-lt"/>
              </a:rPr>
              <a:t>While not required, townships can share an impact story on the final page of the report to explain how the use of ARPA funds benefited your community, worked towards goals, and addressed needs</a:t>
            </a:r>
            <a:endParaRPr lang="en-US">
              <a:ea typeface="+mn-lt"/>
              <a:cs typeface="+mn-lt"/>
            </a:endParaRPr>
          </a:p>
          <a:p>
            <a:r>
              <a:rPr lang="en-US" sz="2400" kern="0">
                <a:ea typeface="+mn-lt"/>
                <a:cs typeface="+mn-lt"/>
              </a:rPr>
              <a:t>PSATS highly recommends using this feature!</a:t>
            </a:r>
          </a:p>
          <a:p>
            <a:pPr lvl="1">
              <a:buFont typeface="Calibri" pitchFamily="2" charset="2"/>
              <a:buChar char="-"/>
            </a:pPr>
            <a:r>
              <a:rPr lang="en-US" sz="2000" kern="0">
                <a:ea typeface="+mn-lt"/>
                <a:cs typeface="+mn-lt"/>
              </a:rPr>
              <a:t>We</a:t>
            </a:r>
            <a:r>
              <a:rPr lang="en-US" sz="2000" b="0" kern="0">
                <a:ea typeface="+mn-lt"/>
                <a:cs typeface="+mn-lt"/>
              </a:rPr>
              <a:t> have heard countless stories </a:t>
            </a:r>
            <a:r>
              <a:rPr lang="en-US" sz="2000" kern="0">
                <a:ea typeface="+mn-lt"/>
                <a:cs typeface="+mn-lt"/>
              </a:rPr>
              <a:t>explaining </a:t>
            </a:r>
            <a:r>
              <a:rPr lang="en-US" sz="2000" b="0" kern="0">
                <a:ea typeface="+mn-lt"/>
                <a:cs typeface="+mn-lt"/>
              </a:rPr>
              <a:t>how these funds helped</a:t>
            </a:r>
            <a:r>
              <a:rPr lang="en-US" sz="2000" kern="0">
                <a:ea typeface="+mn-lt"/>
                <a:cs typeface="+mn-lt"/>
              </a:rPr>
              <a:t> townships stay open, bolstered public safety, tackled big projects, and otherwise made a difference.</a:t>
            </a:r>
            <a:r>
              <a:rPr lang="en-US" sz="2000" b="0" kern="0">
                <a:ea typeface="+mn-lt"/>
                <a:cs typeface="+mn-lt"/>
              </a:rPr>
              <a:t> </a:t>
            </a:r>
            <a:r>
              <a:rPr lang="en-US" sz="2000" b="1" u="sng" kern="0">
                <a:ea typeface="+mn-lt"/>
                <a:cs typeface="+mn-lt"/>
              </a:rPr>
              <a:t>These stories are absolutely worth sharing!!</a:t>
            </a:r>
            <a:endParaRPr lang="en-US" sz="2000" kern="0">
              <a:ea typeface="+mn-lt"/>
              <a:cs typeface="+mn-lt"/>
            </a:endParaRPr>
          </a:p>
          <a:p>
            <a:pPr lvl="1">
              <a:buFont typeface="Calibri" pitchFamily="2" charset="2"/>
              <a:buChar char="-"/>
            </a:pPr>
            <a:r>
              <a:rPr lang="en-US" sz="2000" kern="0">
                <a:ea typeface="+mn-lt"/>
                <a:cs typeface="+mn-lt"/>
              </a:rPr>
              <a:t>This</a:t>
            </a:r>
            <a:r>
              <a:rPr lang="en-US" sz="2000" b="0" kern="0">
                <a:ea typeface="+mn-lt"/>
                <a:cs typeface="+mn-lt"/>
              </a:rPr>
              <a:t> </a:t>
            </a:r>
            <a:r>
              <a:rPr lang="en-US" sz="2000" kern="0">
                <a:ea typeface="+mn-lt"/>
                <a:cs typeface="+mn-lt"/>
              </a:rPr>
              <a:t>short snippet can be used to communicate to Treasury how</a:t>
            </a:r>
            <a:r>
              <a:rPr lang="en-US" sz="2000" b="0" kern="0">
                <a:ea typeface="+mn-lt"/>
                <a:cs typeface="+mn-lt"/>
              </a:rPr>
              <a:t> federal grants impact local communities and how townships prioritize projects to best suit their </a:t>
            </a:r>
            <a:r>
              <a:rPr lang="en-US" sz="2000" kern="0">
                <a:ea typeface="+mn-lt"/>
                <a:cs typeface="+mn-lt"/>
              </a:rPr>
              <a:t>community's needs</a:t>
            </a:r>
            <a:endParaRPr lang="en-US" b="1">
              <a:cs typeface="Arial"/>
            </a:endParaRPr>
          </a:p>
          <a:p>
            <a:r>
              <a:rPr lang="en-US" sz="2400" b="0" kern="0">
                <a:ea typeface="+mn-lt"/>
                <a:cs typeface="+mn-lt"/>
              </a:rPr>
              <a:t>Once complete, click </a:t>
            </a:r>
            <a:r>
              <a:rPr lang="en-US" sz="2400" kern="0">
                <a:ea typeface="+mn-lt"/>
                <a:cs typeface="+mn-lt"/>
              </a:rPr>
              <a:t>Confirm </a:t>
            </a:r>
            <a:r>
              <a:rPr lang="en-US" sz="2400" b="0" kern="0">
                <a:ea typeface="+mn-lt"/>
                <a:cs typeface="+mn-lt"/>
              </a:rPr>
              <a:t>to finalize.</a:t>
            </a:r>
            <a:endParaRPr lang="en-US">
              <a:cs typeface="Arial"/>
            </a:endParaRPr>
          </a:p>
        </p:txBody>
      </p:sp>
    </p:spTree>
    <p:extLst>
      <p:ext uri="{BB962C8B-B14F-4D97-AF65-F5344CB8AC3E}">
        <p14:creationId xmlns:p14="http://schemas.microsoft.com/office/powerpoint/2010/main" val="32100387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67EE-DE38-D67B-D755-E3F77D96D95C}"/>
              </a:ext>
            </a:extLst>
          </p:cNvPr>
          <p:cNvSpPr>
            <a:spLocks noGrp="1"/>
          </p:cNvSpPr>
          <p:nvPr>
            <p:ph type="title"/>
          </p:nvPr>
        </p:nvSpPr>
        <p:spPr>
          <a:xfrm>
            <a:off x="914400" y="1141413"/>
            <a:ext cx="7242314" cy="574743"/>
          </a:xfrm>
        </p:spPr>
        <p:txBody>
          <a:bodyPr/>
          <a:lstStyle/>
          <a:p>
            <a:pPr algn="ctr"/>
            <a:r>
              <a:rPr lang="en-US">
                <a:ea typeface="Verdana"/>
              </a:rPr>
              <a:t>Closeout Submitted</a:t>
            </a:r>
          </a:p>
        </p:txBody>
      </p:sp>
      <p:sp>
        <p:nvSpPr>
          <p:cNvPr id="3" name="Content Placeholder 2">
            <a:extLst>
              <a:ext uri="{FF2B5EF4-FFF2-40B4-BE49-F238E27FC236}">
                <a16:creationId xmlns:a16="http://schemas.microsoft.com/office/drawing/2014/main" id="{16F0CA9F-934E-331D-9C4F-6E0B81D157F5}"/>
              </a:ext>
            </a:extLst>
          </p:cNvPr>
          <p:cNvSpPr>
            <a:spLocks noGrp="1"/>
          </p:cNvSpPr>
          <p:nvPr>
            <p:ph idx="1"/>
          </p:nvPr>
        </p:nvSpPr>
        <p:spPr>
          <a:xfrm>
            <a:off x="5595" y="1997333"/>
            <a:ext cx="9135091" cy="1338518"/>
          </a:xfrm>
        </p:spPr>
        <p:txBody>
          <a:bodyPr/>
          <a:lstStyle/>
          <a:p>
            <a:r>
              <a:rPr lang="en-US" sz="2800" b="0">
                <a:cs typeface="Arial"/>
              </a:rPr>
              <a:t>Once complete, you should receive a confirmation email from SLFRF@treasury.gov shortly thereafter with additional information and possible next steps</a:t>
            </a:r>
            <a:endParaRPr lang="en-US"/>
          </a:p>
        </p:txBody>
      </p:sp>
      <p:pic>
        <p:nvPicPr>
          <p:cNvPr id="4" name="Picture 3" descr="A close-up of a email&#10;&#10;AI-generated content may be incorrect.">
            <a:extLst>
              <a:ext uri="{FF2B5EF4-FFF2-40B4-BE49-F238E27FC236}">
                <a16:creationId xmlns:a16="http://schemas.microsoft.com/office/drawing/2014/main" id="{EA6E47E6-ECF8-2691-26E8-1BEB2EF6CC6A}"/>
              </a:ext>
            </a:extLst>
          </p:cNvPr>
          <p:cNvPicPr>
            <a:picLocks noChangeAspect="1"/>
          </p:cNvPicPr>
          <p:nvPr/>
        </p:nvPicPr>
        <p:blipFill>
          <a:blip r:embed="rId2"/>
          <a:srcRect t="32448" r="77" b="-190"/>
          <a:stretch>
            <a:fillRect/>
          </a:stretch>
        </p:blipFill>
        <p:spPr>
          <a:xfrm>
            <a:off x="1436935" y="3598589"/>
            <a:ext cx="6719849" cy="2787453"/>
          </a:xfrm>
          <a:prstGeom prst="rect">
            <a:avLst/>
          </a:prstGeom>
          <a:ln>
            <a:solidFill>
              <a:srgbClr val="4472C4"/>
            </a:solidFill>
          </a:ln>
        </p:spPr>
      </p:pic>
      <p:sp>
        <p:nvSpPr>
          <p:cNvPr id="5" name="Rectangle 4">
            <a:extLst>
              <a:ext uri="{FF2B5EF4-FFF2-40B4-BE49-F238E27FC236}">
                <a16:creationId xmlns:a16="http://schemas.microsoft.com/office/drawing/2014/main" id="{49D6DB3B-27A4-31A0-F08E-629DBFF860CC}"/>
              </a:ext>
            </a:extLst>
          </p:cNvPr>
          <p:cNvSpPr/>
          <p:nvPr/>
        </p:nvSpPr>
        <p:spPr>
          <a:xfrm>
            <a:off x="2686165" y="3859401"/>
            <a:ext cx="580784" cy="1064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287A33C-9CFB-6C19-A427-915E6416D3B4}"/>
              </a:ext>
            </a:extLst>
          </p:cNvPr>
          <p:cNvSpPr/>
          <p:nvPr/>
        </p:nvSpPr>
        <p:spPr>
          <a:xfrm>
            <a:off x="3795956" y="4093474"/>
            <a:ext cx="596185" cy="1248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Fireworks with solid fill">
            <a:extLst>
              <a:ext uri="{FF2B5EF4-FFF2-40B4-BE49-F238E27FC236}">
                <a16:creationId xmlns:a16="http://schemas.microsoft.com/office/drawing/2014/main" id="{3A71330B-E3E5-5768-3F5D-FB12E570B14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233327" y="967823"/>
            <a:ext cx="914400" cy="914400"/>
          </a:xfrm>
          <a:prstGeom prst="rect">
            <a:avLst/>
          </a:prstGeom>
        </p:spPr>
      </p:pic>
      <p:pic>
        <p:nvPicPr>
          <p:cNvPr id="9" name="Graphic 8" descr="Fireworks with solid fill">
            <a:extLst>
              <a:ext uri="{FF2B5EF4-FFF2-40B4-BE49-F238E27FC236}">
                <a16:creationId xmlns:a16="http://schemas.microsoft.com/office/drawing/2014/main" id="{C3C70D50-84F3-B660-5A53-570863C0E9C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26" y="908187"/>
            <a:ext cx="914400" cy="914400"/>
          </a:xfrm>
          <a:prstGeom prst="rect">
            <a:avLst/>
          </a:prstGeom>
        </p:spPr>
      </p:pic>
      <p:sp>
        <p:nvSpPr>
          <p:cNvPr id="10" name="TextBox 9">
            <a:extLst>
              <a:ext uri="{FF2B5EF4-FFF2-40B4-BE49-F238E27FC236}">
                <a16:creationId xmlns:a16="http://schemas.microsoft.com/office/drawing/2014/main" id="{41F849A4-C87D-7FB3-DE80-A4AE52A6E826}"/>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70</a:t>
            </a:r>
            <a:endParaRPr lang="en-US"/>
          </a:p>
        </p:txBody>
      </p:sp>
    </p:spTree>
    <p:extLst>
      <p:ext uri="{BB962C8B-B14F-4D97-AF65-F5344CB8AC3E}">
        <p14:creationId xmlns:p14="http://schemas.microsoft.com/office/powerpoint/2010/main" val="5975536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96710-FBA5-CE01-4399-60572603CA25}"/>
              </a:ext>
            </a:extLst>
          </p:cNvPr>
          <p:cNvSpPr>
            <a:spLocks noGrp="1"/>
          </p:cNvSpPr>
          <p:nvPr>
            <p:ph type="title"/>
          </p:nvPr>
        </p:nvSpPr>
        <p:spPr>
          <a:xfrm>
            <a:off x="736690" y="4104975"/>
            <a:ext cx="8261230" cy="1347698"/>
          </a:xfrm>
        </p:spPr>
        <p:txBody>
          <a:bodyPr/>
          <a:lstStyle/>
          <a:p>
            <a:r>
              <a:rPr lang="en-US" sz="3600">
                <a:ea typeface="Verdana"/>
              </a:rPr>
              <a:t>Information Document requests</a:t>
            </a:r>
          </a:p>
        </p:txBody>
      </p:sp>
      <p:sp>
        <p:nvSpPr>
          <p:cNvPr id="3" name="Text Placeholder 2">
            <a:extLst>
              <a:ext uri="{FF2B5EF4-FFF2-40B4-BE49-F238E27FC236}">
                <a16:creationId xmlns:a16="http://schemas.microsoft.com/office/drawing/2014/main" id="{CBA28626-1520-583C-C753-283E2E9EBF55}"/>
              </a:ext>
            </a:extLst>
          </p:cNvPr>
          <p:cNvSpPr>
            <a:spLocks noGrp="1"/>
          </p:cNvSpPr>
          <p:nvPr>
            <p:ph type="body" idx="1"/>
          </p:nvPr>
        </p:nvSpPr>
        <p:spPr>
          <a:xfrm>
            <a:off x="736690" y="2590411"/>
            <a:ext cx="7772400" cy="1500187"/>
          </a:xfrm>
        </p:spPr>
        <p:txBody>
          <a:bodyPr/>
          <a:lstStyle/>
          <a:p>
            <a:r>
              <a:rPr lang="en-US" sz="2800">
                <a:cs typeface="Arial"/>
              </a:rPr>
              <a:t>Compliance Requirements</a:t>
            </a:r>
          </a:p>
        </p:txBody>
      </p:sp>
      <p:sp>
        <p:nvSpPr>
          <p:cNvPr id="5" name="TextBox 4">
            <a:extLst>
              <a:ext uri="{FF2B5EF4-FFF2-40B4-BE49-F238E27FC236}">
                <a16:creationId xmlns:a16="http://schemas.microsoft.com/office/drawing/2014/main" id="{AC2F08D0-FC2B-18FE-E84F-167BC45A916F}"/>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71</a:t>
            </a:r>
          </a:p>
        </p:txBody>
      </p:sp>
    </p:spTree>
    <p:extLst>
      <p:ext uri="{BB962C8B-B14F-4D97-AF65-F5344CB8AC3E}">
        <p14:creationId xmlns:p14="http://schemas.microsoft.com/office/powerpoint/2010/main" val="19407737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B11D6-A7F8-37D2-7393-5ABA060D73F7}"/>
              </a:ext>
            </a:extLst>
          </p:cNvPr>
          <p:cNvSpPr>
            <a:spLocks noGrp="1"/>
          </p:cNvSpPr>
          <p:nvPr>
            <p:ph type="title"/>
          </p:nvPr>
        </p:nvSpPr>
        <p:spPr>
          <a:xfrm>
            <a:off x="4334" y="982387"/>
            <a:ext cx="8987266" cy="534987"/>
          </a:xfrm>
        </p:spPr>
        <p:txBody>
          <a:bodyPr/>
          <a:lstStyle/>
          <a:p>
            <a:r>
              <a:rPr lang="en-US"/>
              <a:t>Information Requests</a:t>
            </a:r>
          </a:p>
        </p:txBody>
      </p:sp>
      <p:sp>
        <p:nvSpPr>
          <p:cNvPr id="3" name="Content Placeholder 2">
            <a:extLst>
              <a:ext uri="{FF2B5EF4-FFF2-40B4-BE49-F238E27FC236}">
                <a16:creationId xmlns:a16="http://schemas.microsoft.com/office/drawing/2014/main" id="{410F9A69-9088-28A8-400D-397C15E79C2C}"/>
              </a:ext>
            </a:extLst>
          </p:cNvPr>
          <p:cNvSpPr>
            <a:spLocks noGrp="1"/>
          </p:cNvSpPr>
          <p:nvPr>
            <p:ph idx="1"/>
          </p:nvPr>
        </p:nvSpPr>
        <p:spPr>
          <a:xfrm>
            <a:off x="2780" y="1715868"/>
            <a:ext cx="9140497" cy="4674098"/>
          </a:xfrm>
        </p:spPr>
        <p:txBody>
          <a:bodyPr/>
          <a:lstStyle/>
          <a:p>
            <a:r>
              <a:rPr lang="en-US" sz="2800" b="0">
                <a:ea typeface="+mn-lt"/>
                <a:cs typeface="+mn-lt"/>
              </a:rPr>
              <a:t>Treasury will perform compliance checks and may send Information Document Requests</a:t>
            </a:r>
            <a:endParaRPr lang="en-US" sz="2800" b="0">
              <a:solidFill>
                <a:srgbClr val="000000"/>
              </a:solidFill>
              <a:ea typeface="+mn-lt"/>
              <a:cs typeface="+mn-lt"/>
            </a:endParaRPr>
          </a:p>
          <a:p>
            <a:pPr lvl="1">
              <a:buFont typeface="Calibri" pitchFamily="2" charset="2"/>
              <a:buChar char="-"/>
            </a:pPr>
            <a:r>
              <a:rPr lang="en-US" sz="2400" b="0">
                <a:ea typeface="+mn-lt"/>
                <a:cs typeface="+mn-lt"/>
              </a:rPr>
              <a:t>If Treasury requires additional information,</a:t>
            </a:r>
            <a:r>
              <a:rPr lang="en-US" sz="2400">
                <a:ea typeface="+mn-lt"/>
                <a:cs typeface="+mn-lt"/>
              </a:rPr>
              <a:t> an IDR notice will be sent via email and the specifics will be found within your portal account </a:t>
            </a:r>
            <a:endParaRPr lang="en-US">
              <a:cs typeface="Arial"/>
            </a:endParaRPr>
          </a:p>
          <a:p>
            <a:r>
              <a:rPr lang="en-US" sz="2800" b="0">
                <a:ea typeface="+mn-lt"/>
                <a:cs typeface="+mn-lt"/>
              </a:rPr>
              <a:t>Recipients </a:t>
            </a:r>
            <a:r>
              <a:rPr lang="en-US" sz="2800">
                <a:ea typeface="+mn-lt"/>
                <a:cs typeface="+mn-lt"/>
              </a:rPr>
              <a:t>must </a:t>
            </a:r>
            <a:r>
              <a:rPr lang="en-US" sz="2800" b="0">
                <a:ea typeface="+mn-lt"/>
                <a:cs typeface="+mn-lt"/>
              </a:rPr>
              <a:t>respond to the IDR and certify and submit their response within the Treasury Portal in a timely manner</a:t>
            </a:r>
            <a:endParaRPr lang="en-US" sz="2800" b="0">
              <a:solidFill>
                <a:srgbClr val="000000"/>
              </a:solidFill>
              <a:ea typeface="+mn-lt"/>
              <a:cs typeface="+mn-lt"/>
            </a:endParaRPr>
          </a:p>
        </p:txBody>
      </p:sp>
      <p:sp>
        <p:nvSpPr>
          <p:cNvPr id="13" name="TextBox 12">
            <a:extLst>
              <a:ext uri="{FF2B5EF4-FFF2-40B4-BE49-F238E27FC236}">
                <a16:creationId xmlns:a16="http://schemas.microsoft.com/office/drawing/2014/main" id="{731F0D7C-B629-1642-0F19-5E6DA5823A6F}"/>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72</a:t>
            </a:r>
            <a:endParaRPr lang="en-US" sz="2400">
              <a:solidFill>
                <a:schemeClr val="bg1"/>
              </a:solidFill>
              <a:latin typeface="+mj-lt"/>
              <a:ea typeface="Verdana"/>
            </a:endParaRPr>
          </a:p>
        </p:txBody>
      </p:sp>
    </p:spTree>
    <p:extLst>
      <p:ext uri="{BB962C8B-B14F-4D97-AF65-F5344CB8AC3E}">
        <p14:creationId xmlns:p14="http://schemas.microsoft.com/office/powerpoint/2010/main" val="13736792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1D107-BB58-7E4A-63D2-E16BBF38DEE3}"/>
              </a:ext>
            </a:extLst>
          </p:cNvPr>
          <p:cNvSpPr>
            <a:spLocks noGrp="1"/>
          </p:cNvSpPr>
          <p:nvPr>
            <p:ph type="title"/>
          </p:nvPr>
        </p:nvSpPr>
        <p:spPr/>
        <p:txBody>
          <a:bodyPr/>
          <a:lstStyle/>
          <a:p>
            <a:r>
              <a:rPr lang="en-US">
                <a:ea typeface="Verdana"/>
              </a:rPr>
              <a:t>Responding to an IDR</a:t>
            </a:r>
            <a:endParaRPr lang="en-US"/>
          </a:p>
        </p:txBody>
      </p:sp>
      <p:sp>
        <p:nvSpPr>
          <p:cNvPr id="5" name="TextBox 4">
            <a:extLst>
              <a:ext uri="{FF2B5EF4-FFF2-40B4-BE49-F238E27FC236}">
                <a16:creationId xmlns:a16="http://schemas.microsoft.com/office/drawing/2014/main" id="{35E3521E-F71D-40A9-0AAF-0E0F09B23626}"/>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73</a:t>
            </a:r>
            <a:endParaRPr lang="en-US">
              <a:solidFill>
                <a:schemeClr val="bg1"/>
              </a:solidFill>
            </a:endParaRPr>
          </a:p>
        </p:txBody>
      </p:sp>
      <p:pic>
        <p:nvPicPr>
          <p:cNvPr id="4" name="Picture 3" descr="A screenshot of a computer screen&#10;&#10;AI-generated content may be incorrect.">
            <a:extLst>
              <a:ext uri="{FF2B5EF4-FFF2-40B4-BE49-F238E27FC236}">
                <a16:creationId xmlns:a16="http://schemas.microsoft.com/office/drawing/2014/main" id="{753C95C5-B47A-3C39-AE51-8D1925CAD0C4}"/>
              </a:ext>
            </a:extLst>
          </p:cNvPr>
          <p:cNvPicPr>
            <a:picLocks noChangeAspect="1"/>
          </p:cNvPicPr>
          <p:nvPr/>
        </p:nvPicPr>
        <p:blipFill>
          <a:blip r:embed="rId2"/>
          <a:srcRect t="7256" r="-164" b="227"/>
          <a:stretch>
            <a:fillRect/>
          </a:stretch>
        </p:blipFill>
        <p:spPr>
          <a:xfrm>
            <a:off x="1011090" y="1717934"/>
            <a:ext cx="6972983" cy="4687528"/>
          </a:xfrm>
          <a:prstGeom prst="rect">
            <a:avLst/>
          </a:prstGeom>
          <a:ln>
            <a:solidFill>
              <a:srgbClr val="4472C4"/>
            </a:solidFill>
          </a:ln>
        </p:spPr>
      </p:pic>
      <p:sp>
        <p:nvSpPr>
          <p:cNvPr id="9" name="Content Placeholder 2">
            <a:extLst>
              <a:ext uri="{FF2B5EF4-FFF2-40B4-BE49-F238E27FC236}">
                <a16:creationId xmlns:a16="http://schemas.microsoft.com/office/drawing/2014/main" id="{50D2CAB2-E55C-7860-E1D5-71B7A578DDB2}"/>
              </a:ext>
            </a:extLst>
          </p:cNvPr>
          <p:cNvSpPr txBox="1">
            <a:spLocks/>
          </p:cNvSpPr>
          <p:nvPr/>
        </p:nvSpPr>
        <p:spPr bwMode="auto">
          <a:xfrm>
            <a:off x="4562297" y="2567351"/>
            <a:ext cx="3986019" cy="835567"/>
          </a:xfrm>
          <a:prstGeom prst="rect">
            <a:avLst/>
          </a:prstGeom>
          <a:solidFill>
            <a:srgbClr val="FFCCFF"/>
          </a:solidFill>
          <a:ln w="9525">
            <a:solidFill>
              <a:srgbClr val="3366CC"/>
            </a:solid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marL="0" indent="0">
              <a:buNone/>
            </a:pPr>
            <a:r>
              <a:rPr lang="en-US" sz="1400" b="0" kern="0">
                <a:cs typeface="Arial"/>
              </a:rPr>
              <a:t>1. The "Description of Information Requested" will explain documentation Treasury requires. Read this description carefully!</a:t>
            </a:r>
            <a:endParaRPr lang="en-US">
              <a:cs typeface="Arial"/>
            </a:endParaRPr>
          </a:p>
        </p:txBody>
      </p:sp>
      <p:sp>
        <p:nvSpPr>
          <p:cNvPr id="10" name="Content Placeholder 2">
            <a:extLst>
              <a:ext uri="{FF2B5EF4-FFF2-40B4-BE49-F238E27FC236}">
                <a16:creationId xmlns:a16="http://schemas.microsoft.com/office/drawing/2014/main" id="{DCF3C42B-A057-1661-40DB-035FF9CEA4D9}"/>
              </a:ext>
            </a:extLst>
          </p:cNvPr>
          <p:cNvSpPr txBox="1">
            <a:spLocks/>
          </p:cNvSpPr>
          <p:nvPr/>
        </p:nvSpPr>
        <p:spPr bwMode="auto">
          <a:xfrm>
            <a:off x="5615029" y="3649430"/>
            <a:ext cx="2933832" cy="601597"/>
          </a:xfrm>
          <a:prstGeom prst="rect">
            <a:avLst/>
          </a:prstGeom>
          <a:solidFill>
            <a:srgbClr val="FFCCFF"/>
          </a:solidFill>
          <a:ln w="9525">
            <a:solidFill>
              <a:srgbClr val="3366CC"/>
            </a:solid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marL="0" indent="0">
              <a:buNone/>
            </a:pPr>
            <a:r>
              <a:rPr lang="en-US" sz="1400" b="0" kern="0">
                <a:cs typeface="Arial"/>
              </a:rPr>
              <a:t>2. Upload documents responsive to the IDR description</a:t>
            </a:r>
            <a:endParaRPr lang="en-US"/>
          </a:p>
        </p:txBody>
      </p:sp>
      <p:sp>
        <p:nvSpPr>
          <p:cNvPr id="11" name="Content Placeholder 2">
            <a:extLst>
              <a:ext uri="{FF2B5EF4-FFF2-40B4-BE49-F238E27FC236}">
                <a16:creationId xmlns:a16="http://schemas.microsoft.com/office/drawing/2014/main" id="{4371F90E-78D7-154E-C2F6-EB00CE5408CD}"/>
              </a:ext>
            </a:extLst>
          </p:cNvPr>
          <p:cNvSpPr txBox="1">
            <a:spLocks/>
          </p:cNvSpPr>
          <p:nvPr/>
        </p:nvSpPr>
        <p:spPr bwMode="auto">
          <a:xfrm>
            <a:off x="6651811" y="4464990"/>
            <a:ext cx="1891571" cy="519032"/>
          </a:xfrm>
          <a:prstGeom prst="rect">
            <a:avLst/>
          </a:prstGeom>
          <a:solidFill>
            <a:srgbClr val="FFCCFF"/>
          </a:solidFill>
          <a:ln w="9525">
            <a:solidFill>
              <a:srgbClr val="3366CC"/>
            </a:solid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marL="0" indent="0">
              <a:buNone/>
            </a:pPr>
            <a:r>
              <a:rPr lang="en-US" sz="1400" b="0" kern="0">
                <a:cs typeface="Arial"/>
              </a:rPr>
              <a:t>3. Click Submit and then Save to upload</a:t>
            </a:r>
          </a:p>
        </p:txBody>
      </p:sp>
      <p:sp>
        <p:nvSpPr>
          <p:cNvPr id="12" name="Content Placeholder 2">
            <a:extLst>
              <a:ext uri="{FF2B5EF4-FFF2-40B4-BE49-F238E27FC236}">
                <a16:creationId xmlns:a16="http://schemas.microsoft.com/office/drawing/2014/main" id="{B31AE37D-F38D-38C6-A397-20E101B8A027}"/>
              </a:ext>
            </a:extLst>
          </p:cNvPr>
          <p:cNvSpPr txBox="1">
            <a:spLocks/>
          </p:cNvSpPr>
          <p:nvPr/>
        </p:nvSpPr>
        <p:spPr bwMode="auto">
          <a:xfrm>
            <a:off x="7168303" y="5289937"/>
            <a:ext cx="1827773" cy="986863"/>
          </a:xfrm>
          <a:prstGeom prst="rect">
            <a:avLst/>
          </a:prstGeom>
          <a:solidFill>
            <a:srgbClr val="FFCCFF"/>
          </a:solidFill>
          <a:ln w="9525">
            <a:solidFill>
              <a:srgbClr val="3366CC"/>
            </a:solid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pPr marL="0" indent="0">
              <a:buNone/>
            </a:pPr>
            <a:r>
              <a:rPr lang="en-US" sz="1400" b="0" kern="0">
                <a:cs typeface="Arial"/>
              </a:rPr>
              <a:t>Click "View uploaded file" to confirm the correct file was submitted</a:t>
            </a:r>
            <a:endParaRPr lang="en-US"/>
          </a:p>
        </p:txBody>
      </p:sp>
      <p:sp>
        <p:nvSpPr>
          <p:cNvPr id="16" name="Arrow: Left 15">
            <a:extLst>
              <a:ext uri="{FF2B5EF4-FFF2-40B4-BE49-F238E27FC236}">
                <a16:creationId xmlns:a16="http://schemas.microsoft.com/office/drawing/2014/main" id="{2697B59B-B239-7F4C-762B-7A919917BF21}"/>
              </a:ext>
            </a:extLst>
          </p:cNvPr>
          <p:cNvSpPr/>
          <p:nvPr/>
        </p:nvSpPr>
        <p:spPr>
          <a:xfrm>
            <a:off x="6388770" y="6006656"/>
            <a:ext cx="706250" cy="262681"/>
          </a:xfrm>
          <a:prstGeom prst="leftArrow">
            <a:avLst/>
          </a:prstGeom>
          <a:solidFill>
            <a:srgbClr val="FFCCFF"/>
          </a:solidFill>
          <a:ln>
            <a:solidFill>
              <a:srgbClr val="3531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1782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CA13-2B7F-4C0A-A3A8-F4A1B73BFF0E}"/>
              </a:ext>
            </a:extLst>
          </p:cNvPr>
          <p:cNvSpPr>
            <a:spLocks noGrp="1"/>
          </p:cNvSpPr>
          <p:nvPr>
            <p:ph type="ctrTitle"/>
          </p:nvPr>
        </p:nvSpPr>
        <p:spPr>
          <a:xfrm>
            <a:off x="1039561" y="942635"/>
            <a:ext cx="7393144" cy="691937"/>
          </a:xfrm>
        </p:spPr>
        <p:txBody>
          <a:bodyPr>
            <a:normAutofit/>
          </a:bodyPr>
          <a:lstStyle/>
          <a:p>
            <a:r>
              <a:rPr lang="en-US">
                <a:ea typeface="Verdana"/>
              </a:rPr>
              <a:t>Final Reminders</a:t>
            </a:r>
          </a:p>
        </p:txBody>
      </p:sp>
      <p:sp>
        <p:nvSpPr>
          <p:cNvPr id="8" name="TextBox 7">
            <a:extLst>
              <a:ext uri="{FF2B5EF4-FFF2-40B4-BE49-F238E27FC236}">
                <a16:creationId xmlns:a16="http://schemas.microsoft.com/office/drawing/2014/main" id="{581D5119-762D-42D5-88CD-5989798B0AF5}"/>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74</a:t>
            </a:r>
          </a:p>
        </p:txBody>
      </p:sp>
      <p:sp>
        <p:nvSpPr>
          <p:cNvPr id="5" name="Content Placeholder 2">
            <a:extLst>
              <a:ext uri="{FF2B5EF4-FFF2-40B4-BE49-F238E27FC236}">
                <a16:creationId xmlns:a16="http://schemas.microsoft.com/office/drawing/2014/main" id="{FAD055A0-935F-3391-9264-88D7E33A6A04}"/>
              </a:ext>
            </a:extLst>
          </p:cNvPr>
          <p:cNvSpPr txBox="1">
            <a:spLocks/>
          </p:cNvSpPr>
          <p:nvPr/>
        </p:nvSpPr>
        <p:spPr bwMode="auto">
          <a:xfrm>
            <a:off x="170329" y="1866485"/>
            <a:ext cx="8824583" cy="4529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63550" indent="-463550" algn="l" rtl="0" eaLnBrk="1" fontAlgn="base" hangingPunct="1">
              <a:spcBef>
                <a:spcPct val="20000"/>
              </a:spcBef>
              <a:spcAft>
                <a:spcPct val="0"/>
              </a:spcAft>
              <a:buFont typeface="Wingdings" pitchFamily="2" charset="2"/>
              <a:buChar char="n"/>
              <a:defRPr sz="3200" b="1">
                <a:solidFill>
                  <a:srgbClr val="353190"/>
                </a:solidFill>
                <a:latin typeface="+mn-lt"/>
                <a:ea typeface="+mn-ea"/>
                <a:cs typeface="+mn-cs"/>
              </a:defRPr>
            </a:lvl1pPr>
            <a:lvl2pPr marL="965200" indent="-387350" algn="l" rtl="0" eaLnBrk="1" fontAlgn="base" hangingPunct="1">
              <a:spcBef>
                <a:spcPct val="30000"/>
              </a:spcBef>
              <a:spcAft>
                <a:spcPct val="0"/>
              </a:spcAft>
              <a:buChar char="–"/>
              <a:defRPr sz="2800">
                <a:solidFill>
                  <a:srgbClr val="353190"/>
                </a:solidFill>
                <a:latin typeface="+mn-lt"/>
              </a:defRPr>
            </a:lvl2pPr>
            <a:lvl3pPr marL="1308100" indent="-228600" algn="l" rtl="0" eaLnBrk="1" fontAlgn="base" hangingPunct="1">
              <a:spcBef>
                <a:spcPct val="30000"/>
              </a:spcBef>
              <a:spcAft>
                <a:spcPct val="0"/>
              </a:spcAft>
              <a:buChar char="•"/>
              <a:defRPr sz="2400">
                <a:solidFill>
                  <a:srgbClr val="353190"/>
                </a:solidFill>
                <a:latin typeface="+mn-lt"/>
              </a:defRPr>
            </a:lvl3pPr>
            <a:lvl4pPr marL="1651000" indent="-228600" algn="l" rtl="0" eaLnBrk="1" fontAlgn="base" hangingPunct="1">
              <a:spcBef>
                <a:spcPct val="30000"/>
              </a:spcBef>
              <a:spcAft>
                <a:spcPct val="0"/>
              </a:spcAft>
              <a:buChar char="–"/>
              <a:defRPr sz="2000">
                <a:solidFill>
                  <a:srgbClr val="353190"/>
                </a:solidFill>
                <a:latin typeface="+mn-lt"/>
              </a:defRPr>
            </a:lvl4pPr>
            <a:lvl5pPr marL="2057400" indent="-228600" algn="l" rtl="0" eaLnBrk="1" fontAlgn="base" hangingPunct="1">
              <a:spcBef>
                <a:spcPct val="30000"/>
              </a:spcBef>
              <a:spcAft>
                <a:spcPct val="0"/>
              </a:spcAft>
              <a:buChar char="»"/>
              <a:defRPr sz="2000">
                <a:solidFill>
                  <a:srgbClr val="353190"/>
                </a:solidFill>
                <a:latin typeface="+mn-lt"/>
              </a:defRPr>
            </a:lvl5pPr>
            <a:lvl6pPr marL="2514600" indent="-228600" algn="l" rtl="0" eaLnBrk="1" fontAlgn="base" hangingPunct="1">
              <a:spcBef>
                <a:spcPct val="30000"/>
              </a:spcBef>
              <a:spcAft>
                <a:spcPct val="0"/>
              </a:spcAft>
              <a:buChar char="»"/>
              <a:defRPr sz="2000">
                <a:solidFill>
                  <a:srgbClr val="353190"/>
                </a:solidFill>
                <a:latin typeface="+mn-lt"/>
              </a:defRPr>
            </a:lvl6pPr>
            <a:lvl7pPr marL="2971800" indent="-228600" algn="l" rtl="0" eaLnBrk="1" fontAlgn="base" hangingPunct="1">
              <a:spcBef>
                <a:spcPct val="30000"/>
              </a:spcBef>
              <a:spcAft>
                <a:spcPct val="0"/>
              </a:spcAft>
              <a:buChar char="»"/>
              <a:defRPr sz="2000">
                <a:solidFill>
                  <a:srgbClr val="353190"/>
                </a:solidFill>
                <a:latin typeface="+mn-lt"/>
              </a:defRPr>
            </a:lvl7pPr>
            <a:lvl8pPr marL="3429000" indent="-228600" algn="l" rtl="0" eaLnBrk="1" fontAlgn="base" hangingPunct="1">
              <a:spcBef>
                <a:spcPct val="30000"/>
              </a:spcBef>
              <a:spcAft>
                <a:spcPct val="0"/>
              </a:spcAft>
              <a:buChar char="»"/>
              <a:defRPr sz="2000">
                <a:solidFill>
                  <a:srgbClr val="353190"/>
                </a:solidFill>
                <a:latin typeface="+mn-lt"/>
              </a:defRPr>
            </a:lvl8pPr>
            <a:lvl9pPr marL="3886200" indent="-228600" algn="l" rtl="0" eaLnBrk="1" fontAlgn="base" hangingPunct="1">
              <a:spcBef>
                <a:spcPct val="30000"/>
              </a:spcBef>
              <a:spcAft>
                <a:spcPct val="0"/>
              </a:spcAft>
              <a:buChar char="»"/>
              <a:defRPr sz="2000">
                <a:solidFill>
                  <a:srgbClr val="353190"/>
                </a:solidFill>
                <a:latin typeface="+mn-lt"/>
              </a:defRPr>
            </a:lvl9pPr>
          </a:lstStyle>
          <a:p>
            <a:r>
              <a:rPr lang="en-US" sz="2800" b="0" kern="0">
                <a:ea typeface="+mn-lt"/>
                <a:cs typeface="+mn-lt"/>
              </a:rPr>
              <a:t>Make sure you update the Points of Contact information in the portal</a:t>
            </a:r>
          </a:p>
          <a:p>
            <a:r>
              <a:rPr lang="en-US" sz="2800" b="0" kern="0">
                <a:ea typeface="+mn-lt"/>
                <a:cs typeface="+mn-lt"/>
              </a:rPr>
              <a:t>If you receive an error on a page that looks correct (ex: FY End Date), try again or come back later </a:t>
            </a:r>
            <a:endParaRPr lang="en-US"/>
          </a:p>
          <a:p>
            <a:r>
              <a:rPr lang="en-US" sz="2800" b="0" kern="0">
                <a:ea typeface="+mn-lt"/>
                <a:cs typeface="+mn-lt"/>
              </a:rPr>
              <a:t>Keep an eye on your email for updates</a:t>
            </a:r>
          </a:p>
          <a:p>
            <a:r>
              <a:rPr lang="en-US" sz="2800" b="0" kern="0">
                <a:ea typeface="+mn-lt"/>
                <a:cs typeface="+mn-lt"/>
              </a:rPr>
              <a:t>If you run into issues on Treasury's Portal:</a:t>
            </a:r>
            <a:endParaRPr lang="en-US">
              <a:cs typeface="Arial"/>
            </a:endParaRPr>
          </a:p>
          <a:p>
            <a:pPr lvl="1"/>
            <a:r>
              <a:rPr lang="en-US" sz="2000" kern="0">
                <a:ea typeface="+mn-lt"/>
                <a:cs typeface="+mn-lt"/>
              </a:rPr>
              <a:t>Send an email to Treasury with screenshots, document the issue</a:t>
            </a:r>
          </a:p>
          <a:p>
            <a:pPr lvl="1"/>
            <a:r>
              <a:rPr lang="en-US" sz="2000" kern="0">
                <a:ea typeface="+mn-lt"/>
                <a:cs typeface="+mn-lt"/>
              </a:rPr>
              <a:t>Hold onto your case number (should receive shortly after emailing)</a:t>
            </a:r>
          </a:p>
          <a:p>
            <a:pPr lvl="1"/>
            <a:r>
              <a:rPr lang="en-US" sz="2000" b="1" kern="0">
                <a:ea typeface="+mn-lt"/>
                <a:cs typeface="+mn-lt"/>
              </a:rPr>
              <a:t>Don't panic and be patient!</a:t>
            </a:r>
          </a:p>
        </p:txBody>
      </p:sp>
      <p:pic>
        <p:nvPicPr>
          <p:cNvPr id="4" name="Graphic 3" descr="Marketing with solid fill">
            <a:extLst>
              <a:ext uri="{FF2B5EF4-FFF2-40B4-BE49-F238E27FC236}">
                <a16:creationId xmlns:a16="http://schemas.microsoft.com/office/drawing/2014/main" id="{9AE4B9AB-3C43-0BB5-9D17-253E5FBE4F8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9452" y="950120"/>
            <a:ext cx="914400" cy="914400"/>
          </a:xfrm>
          <a:prstGeom prst="rect">
            <a:avLst/>
          </a:prstGeom>
        </p:spPr>
      </p:pic>
    </p:spTree>
    <p:extLst>
      <p:ext uri="{BB962C8B-B14F-4D97-AF65-F5344CB8AC3E}">
        <p14:creationId xmlns:p14="http://schemas.microsoft.com/office/powerpoint/2010/main" val="11072405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ACA13-2B7F-4C0A-A3A8-F4A1B73BFF0E}"/>
              </a:ext>
            </a:extLst>
          </p:cNvPr>
          <p:cNvSpPr>
            <a:spLocks noGrp="1"/>
          </p:cNvSpPr>
          <p:nvPr>
            <p:ph type="ctrTitle"/>
          </p:nvPr>
        </p:nvSpPr>
        <p:spPr>
          <a:xfrm>
            <a:off x="660305" y="986808"/>
            <a:ext cx="7772400" cy="647764"/>
          </a:xfrm>
        </p:spPr>
        <p:txBody>
          <a:bodyPr>
            <a:normAutofit/>
          </a:bodyPr>
          <a:lstStyle/>
          <a:p>
            <a:pPr algn="ctr"/>
            <a:r>
              <a:rPr lang="en-US">
                <a:ea typeface="Verdana"/>
              </a:rPr>
              <a:t>Questions?</a:t>
            </a:r>
            <a:endParaRPr lang="en-US"/>
          </a:p>
        </p:txBody>
      </p:sp>
      <p:sp>
        <p:nvSpPr>
          <p:cNvPr id="3" name="Content Placeholder 2">
            <a:extLst>
              <a:ext uri="{FF2B5EF4-FFF2-40B4-BE49-F238E27FC236}">
                <a16:creationId xmlns:a16="http://schemas.microsoft.com/office/drawing/2014/main" id="{FBDC51B7-D0C2-E7BD-EC67-DF675F0A96EF}"/>
              </a:ext>
            </a:extLst>
          </p:cNvPr>
          <p:cNvSpPr txBox="1">
            <a:spLocks/>
          </p:cNvSpPr>
          <p:nvPr/>
        </p:nvSpPr>
        <p:spPr bwMode="auto">
          <a:xfrm>
            <a:off x="46947" y="1865421"/>
            <a:ext cx="4644595" cy="18899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Wingdings" pitchFamily="2" charset="2"/>
              <a:buNone/>
              <a:defRPr sz="3200" b="1">
                <a:solidFill>
                  <a:srgbClr val="353190"/>
                </a:solidFill>
                <a:latin typeface="+mn-lt"/>
                <a:ea typeface="+mn-ea"/>
                <a:cs typeface="+mn-cs"/>
              </a:defRPr>
            </a:lvl1pPr>
            <a:lvl2pPr marL="457200" indent="0" algn="ctr" rtl="0" eaLnBrk="1" fontAlgn="base" hangingPunct="1">
              <a:spcBef>
                <a:spcPct val="30000"/>
              </a:spcBef>
              <a:spcAft>
                <a:spcPct val="0"/>
              </a:spcAft>
              <a:buNone/>
              <a:defRPr sz="2800">
                <a:solidFill>
                  <a:srgbClr val="353190"/>
                </a:solidFill>
                <a:latin typeface="+mn-lt"/>
              </a:defRPr>
            </a:lvl2pPr>
            <a:lvl3pPr marL="914400" indent="0" algn="ctr" rtl="0" eaLnBrk="1" fontAlgn="base" hangingPunct="1">
              <a:spcBef>
                <a:spcPct val="30000"/>
              </a:spcBef>
              <a:spcAft>
                <a:spcPct val="0"/>
              </a:spcAft>
              <a:buNone/>
              <a:defRPr sz="2400">
                <a:solidFill>
                  <a:srgbClr val="353190"/>
                </a:solidFill>
                <a:latin typeface="+mn-lt"/>
              </a:defRPr>
            </a:lvl3pPr>
            <a:lvl4pPr marL="1371600" indent="0" algn="ctr" rtl="0" eaLnBrk="1" fontAlgn="base" hangingPunct="1">
              <a:spcBef>
                <a:spcPct val="30000"/>
              </a:spcBef>
              <a:spcAft>
                <a:spcPct val="0"/>
              </a:spcAft>
              <a:buNone/>
              <a:defRPr sz="2000">
                <a:solidFill>
                  <a:srgbClr val="353190"/>
                </a:solidFill>
                <a:latin typeface="+mn-lt"/>
              </a:defRPr>
            </a:lvl4pPr>
            <a:lvl5pPr marL="1828800" indent="0" algn="ctr" rtl="0" eaLnBrk="1" fontAlgn="base" hangingPunct="1">
              <a:spcBef>
                <a:spcPct val="30000"/>
              </a:spcBef>
              <a:spcAft>
                <a:spcPct val="0"/>
              </a:spcAft>
              <a:buNone/>
              <a:defRPr sz="2000">
                <a:solidFill>
                  <a:srgbClr val="353190"/>
                </a:solidFill>
                <a:latin typeface="+mn-lt"/>
              </a:defRPr>
            </a:lvl5pPr>
            <a:lvl6pPr marL="2286000" indent="0" algn="ctr" rtl="0" eaLnBrk="1" fontAlgn="base" hangingPunct="1">
              <a:spcBef>
                <a:spcPct val="30000"/>
              </a:spcBef>
              <a:spcAft>
                <a:spcPct val="0"/>
              </a:spcAft>
              <a:buNone/>
              <a:defRPr sz="2000">
                <a:solidFill>
                  <a:srgbClr val="353190"/>
                </a:solidFill>
                <a:latin typeface="+mn-lt"/>
              </a:defRPr>
            </a:lvl6pPr>
            <a:lvl7pPr marL="2743200" indent="0" algn="ctr" rtl="0" eaLnBrk="1" fontAlgn="base" hangingPunct="1">
              <a:spcBef>
                <a:spcPct val="30000"/>
              </a:spcBef>
              <a:spcAft>
                <a:spcPct val="0"/>
              </a:spcAft>
              <a:buNone/>
              <a:defRPr sz="2000">
                <a:solidFill>
                  <a:srgbClr val="353190"/>
                </a:solidFill>
                <a:latin typeface="+mn-lt"/>
              </a:defRPr>
            </a:lvl7pPr>
            <a:lvl8pPr marL="3200400" indent="0" algn="ctr" rtl="0" eaLnBrk="1" fontAlgn="base" hangingPunct="1">
              <a:spcBef>
                <a:spcPct val="30000"/>
              </a:spcBef>
              <a:spcAft>
                <a:spcPct val="0"/>
              </a:spcAft>
              <a:buNone/>
              <a:defRPr sz="2000">
                <a:solidFill>
                  <a:srgbClr val="353190"/>
                </a:solidFill>
                <a:latin typeface="+mn-lt"/>
              </a:defRPr>
            </a:lvl8pPr>
            <a:lvl9pPr marL="3657600" indent="0" algn="ctr" rtl="0" eaLnBrk="1" fontAlgn="base" hangingPunct="1">
              <a:spcBef>
                <a:spcPct val="30000"/>
              </a:spcBef>
              <a:spcAft>
                <a:spcPct val="0"/>
              </a:spcAft>
              <a:buNone/>
              <a:defRPr sz="2000">
                <a:solidFill>
                  <a:srgbClr val="353190"/>
                </a:solidFill>
                <a:latin typeface="+mn-lt"/>
              </a:defRPr>
            </a:lvl9pPr>
          </a:lstStyle>
          <a:p>
            <a:r>
              <a:rPr lang="en-US" sz="2800" kern="0">
                <a:cs typeface="Arial"/>
              </a:rPr>
              <a:t>Holly Fishel</a:t>
            </a:r>
            <a:endParaRPr lang="en-US" sz="2800" b="0" kern="0">
              <a:cs typeface="Arial"/>
            </a:endParaRPr>
          </a:p>
          <a:p>
            <a:endParaRPr lang="en-US" sz="2000" b="0" kern="0">
              <a:cs typeface="Arial"/>
            </a:endParaRPr>
          </a:p>
          <a:p>
            <a:r>
              <a:rPr lang="en-US" sz="2000" b="0" kern="0">
                <a:ea typeface="+mn-lt"/>
                <a:cs typeface="+mn-lt"/>
              </a:rPr>
              <a:t>Hfishel@psats.org</a:t>
            </a:r>
          </a:p>
          <a:p>
            <a:r>
              <a:rPr lang="en-US" sz="2000" b="0" kern="0">
                <a:ea typeface="+mn-lt"/>
                <a:cs typeface="+mn-lt"/>
              </a:rPr>
              <a:t>717-763-0930 ext. 138</a:t>
            </a:r>
          </a:p>
        </p:txBody>
      </p:sp>
      <p:sp>
        <p:nvSpPr>
          <p:cNvPr id="7" name="Content Placeholder 2">
            <a:extLst>
              <a:ext uri="{FF2B5EF4-FFF2-40B4-BE49-F238E27FC236}">
                <a16:creationId xmlns:a16="http://schemas.microsoft.com/office/drawing/2014/main" id="{EFA8C5EE-9F89-5A66-FCE2-7A79027D06D0}"/>
              </a:ext>
            </a:extLst>
          </p:cNvPr>
          <p:cNvSpPr txBox="1">
            <a:spLocks/>
          </p:cNvSpPr>
          <p:nvPr/>
        </p:nvSpPr>
        <p:spPr bwMode="auto">
          <a:xfrm>
            <a:off x="4697071" y="1868626"/>
            <a:ext cx="4441632" cy="18897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Wingdings" pitchFamily="2" charset="2"/>
              <a:buNone/>
              <a:defRPr sz="3200" b="1">
                <a:solidFill>
                  <a:srgbClr val="353190"/>
                </a:solidFill>
                <a:latin typeface="+mn-lt"/>
                <a:ea typeface="+mn-ea"/>
                <a:cs typeface="+mn-cs"/>
              </a:defRPr>
            </a:lvl1pPr>
            <a:lvl2pPr marL="457200" indent="0" algn="ctr" rtl="0" eaLnBrk="1" fontAlgn="base" hangingPunct="1">
              <a:spcBef>
                <a:spcPct val="30000"/>
              </a:spcBef>
              <a:spcAft>
                <a:spcPct val="0"/>
              </a:spcAft>
              <a:buNone/>
              <a:defRPr sz="2800">
                <a:solidFill>
                  <a:srgbClr val="353190"/>
                </a:solidFill>
                <a:latin typeface="+mn-lt"/>
              </a:defRPr>
            </a:lvl2pPr>
            <a:lvl3pPr marL="914400" indent="0" algn="ctr" rtl="0" eaLnBrk="1" fontAlgn="base" hangingPunct="1">
              <a:spcBef>
                <a:spcPct val="30000"/>
              </a:spcBef>
              <a:spcAft>
                <a:spcPct val="0"/>
              </a:spcAft>
              <a:buNone/>
              <a:defRPr sz="2400">
                <a:solidFill>
                  <a:srgbClr val="353190"/>
                </a:solidFill>
                <a:latin typeface="+mn-lt"/>
              </a:defRPr>
            </a:lvl3pPr>
            <a:lvl4pPr marL="1371600" indent="0" algn="ctr" rtl="0" eaLnBrk="1" fontAlgn="base" hangingPunct="1">
              <a:spcBef>
                <a:spcPct val="30000"/>
              </a:spcBef>
              <a:spcAft>
                <a:spcPct val="0"/>
              </a:spcAft>
              <a:buNone/>
              <a:defRPr sz="2000">
                <a:solidFill>
                  <a:srgbClr val="353190"/>
                </a:solidFill>
                <a:latin typeface="+mn-lt"/>
              </a:defRPr>
            </a:lvl4pPr>
            <a:lvl5pPr marL="1828800" indent="0" algn="ctr" rtl="0" eaLnBrk="1" fontAlgn="base" hangingPunct="1">
              <a:spcBef>
                <a:spcPct val="30000"/>
              </a:spcBef>
              <a:spcAft>
                <a:spcPct val="0"/>
              </a:spcAft>
              <a:buNone/>
              <a:defRPr sz="2000">
                <a:solidFill>
                  <a:srgbClr val="353190"/>
                </a:solidFill>
                <a:latin typeface="+mn-lt"/>
              </a:defRPr>
            </a:lvl5pPr>
            <a:lvl6pPr marL="2286000" indent="0" algn="ctr" rtl="0" eaLnBrk="1" fontAlgn="base" hangingPunct="1">
              <a:spcBef>
                <a:spcPct val="30000"/>
              </a:spcBef>
              <a:spcAft>
                <a:spcPct val="0"/>
              </a:spcAft>
              <a:buNone/>
              <a:defRPr sz="2000">
                <a:solidFill>
                  <a:srgbClr val="353190"/>
                </a:solidFill>
                <a:latin typeface="+mn-lt"/>
              </a:defRPr>
            </a:lvl6pPr>
            <a:lvl7pPr marL="2743200" indent="0" algn="ctr" rtl="0" eaLnBrk="1" fontAlgn="base" hangingPunct="1">
              <a:spcBef>
                <a:spcPct val="30000"/>
              </a:spcBef>
              <a:spcAft>
                <a:spcPct val="0"/>
              </a:spcAft>
              <a:buNone/>
              <a:defRPr sz="2000">
                <a:solidFill>
                  <a:srgbClr val="353190"/>
                </a:solidFill>
                <a:latin typeface="+mn-lt"/>
              </a:defRPr>
            </a:lvl7pPr>
            <a:lvl8pPr marL="3200400" indent="0" algn="ctr" rtl="0" eaLnBrk="1" fontAlgn="base" hangingPunct="1">
              <a:spcBef>
                <a:spcPct val="30000"/>
              </a:spcBef>
              <a:spcAft>
                <a:spcPct val="0"/>
              </a:spcAft>
              <a:buNone/>
              <a:defRPr sz="2000">
                <a:solidFill>
                  <a:srgbClr val="353190"/>
                </a:solidFill>
                <a:latin typeface="+mn-lt"/>
              </a:defRPr>
            </a:lvl8pPr>
            <a:lvl9pPr marL="3657600" indent="0" algn="ctr" rtl="0" eaLnBrk="1" fontAlgn="base" hangingPunct="1">
              <a:spcBef>
                <a:spcPct val="30000"/>
              </a:spcBef>
              <a:spcAft>
                <a:spcPct val="0"/>
              </a:spcAft>
              <a:buNone/>
              <a:defRPr sz="2000">
                <a:solidFill>
                  <a:srgbClr val="353190"/>
                </a:solidFill>
                <a:latin typeface="+mn-lt"/>
              </a:defRPr>
            </a:lvl9pPr>
          </a:lstStyle>
          <a:p>
            <a:r>
              <a:rPr lang="en-US" sz="2800" kern="0">
                <a:cs typeface="Arial"/>
              </a:rPr>
              <a:t>Katie Lizza</a:t>
            </a:r>
            <a:endParaRPr lang="en-US" sz="2800">
              <a:cs typeface="Arial"/>
            </a:endParaRPr>
          </a:p>
          <a:p>
            <a:endParaRPr lang="en-US" sz="2000" b="0" kern="0">
              <a:ea typeface="+mn-lt"/>
              <a:cs typeface="+mn-lt"/>
            </a:endParaRPr>
          </a:p>
          <a:p>
            <a:r>
              <a:rPr lang="en-US" sz="2000" b="0" kern="0">
                <a:ea typeface="+mn-lt"/>
                <a:cs typeface="+mn-lt"/>
              </a:rPr>
              <a:t>Klizza@psats.org</a:t>
            </a:r>
            <a:endParaRPr lang="en-US"/>
          </a:p>
          <a:p>
            <a:r>
              <a:rPr lang="en-US" sz="2000" b="0" kern="0">
                <a:ea typeface="+mn-lt"/>
                <a:cs typeface="+mn-lt"/>
              </a:rPr>
              <a:t>717-763-0930 ext. 126 </a:t>
            </a:r>
            <a:endParaRPr lang="en-US" sz="2000" b="0" kern="0">
              <a:cs typeface="Arial"/>
            </a:endParaRPr>
          </a:p>
        </p:txBody>
      </p:sp>
      <p:sp>
        <p:nvSpPr>
          <p:cNvPr id="9" name="Title 1">
            <a:extLst>
              <a:ext uri="{FF2B5EF4-FFF2-40B4-BE49-F238E27FC236}">
                <a16:creationId xmlns:a16="http://schemas.microsoft.com/office/drawing/2014/main" id="{989BA9E6-F8CF-F916-2D9B-C56740619B98}"/>
              </a:ext>
            </a:extLst>
          </p:cNvPr>
          <p:cNvSpPr txBox="1">
            <a:spLocks/>
          </p:cNvSpPr>
          <p:nvPr/>
        </p:nvSpPr>
        <p:spPr bwMode="auto">
          <a:xfrm>
            <a:off x="50989" y="4058959"/>
            <a:ext cx="8991600" cy="5349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a:solidFill>
                  <a:srgbClr val="D11E31"/>
                </a:solidFill>
                <a:latin typeface="+mj-lt"/>
                <a:ea typeface="+mj-ea"/>
                <a:cs typeface="+mj-cs"/>
              </a:defRPr>
            </a:lvl1pPr>
            <a:lvl2pPr algn="l" rtl="0" eaLnBrk="1" fontAlgn="base" hangingPunct="1">
              <a:spcBef>
                <a:spcPct val="0"/>
              </a:spcBef>
              <a:spcAft>
                <a:spcPct val="0"/>
              </a:spcAft>
              <a:defRPr sz="2800" b="1" i="1">
                <a:solidFill>
                  <a:srgbClr val="D11E31"/>
                </a:solidFill>
                <a:latin typeface="Verdana" pitchFamily="34" charset="0"/>
              </a:defRPr>
            </a:lvl2pPr>
            <a:lvl3pPr algn="l" rtl="0" eaLnBrk="1" fontAlgn="base" hangingPunct="1">
              <a:spcBef>
                <a:spcPct val="0"/>
              </a:spcBef>
              <a:spcAft>
                <a:spcPct val="0"/>
              </a:spcAft>
              <a:defRPr sz="2800" b="1" i="1">
                <a:solidFill>
                  <a:srgbClr val="D11E31"/>
                </a:solidFill>
                <a:latin typeface="Verdana" pitchFamily="34" charset="0"/>
              </a:defRPr>
            </a:lvl3pPr>
            <a:lvl4pPr algn="l" rtl="0" eaLnBrk="1" fontAlgn="base" hangingPunct="1">
              <a:spcBef>
                <a:spcPct val="0"/>
              </a:spcBef>
              <a:spcAft>
                <a:spcPct val="0"/>
              </a:spcAft>
              <a:defRPr sz="2800" b="1" i="1">
                <a:solidFill>
                  <a:srgbClr val="D11E31"/>
                </a:solidFill>
                <a:latin typeface="Verdana" pitchFamily="34" charset="0"/>
              </a:defRPr>
            </a:lvl4pPr>
            <a:lvl5pPr algn="l" rtl="0" eaLnBrk="1" fontAlgn="base" hangingPunct="1">
              <a:spcBef>
                <a:spcPct val="0"/>
              </a:spcBef>
              <a:spcAft>
                <a:spcPct val="0"/>
              </a:spcAft>
              <a:defRPr sz="2800" b="1" i="1">
                <a:solidFill>
                  <a:srgbClr val="D11E31"/>
                </a:solidFill>
                <a:latin typeface="Verdana" pitchFamily="34" charset="0"/>
              </a:defRPr>
            </a:lvl5pPr>
            <a:lvl6pPr marL="457200" algn="l" rtl="0" eaLnBrk="1" fontAlgn="base" hangingPunct="1">
              <a:spcBef>
                <a:spcPct val="0"/>
              </a:spcBef>
              <a:spcAft>
                <a:spcPct val="0"/>
              </a:spcAft>
              <a:defRPr sz="2800" b="1" i="1">
                <a:solidFill>
                  <a:srgbClr val="D11E31"/>
                </a:solidFill>
                <a:latin typeface="Verdana" pitchFamily="34" charset="0"/>
              </a:defRPr>
            </a:lvl6pPr>
            <a:lvl7pPr marL="914400" algn="l" rtl="0" eaLnBrk="1" fontAlgn="base" hangingPunct="1">
              <a:spcBef>
                <a:spcPct val="0"/>
              </a:spcBef>
              <a:spcAft>
                <a:spcPct val="0"/>
              </a:spcAft>
              <a:defRPr sz="2800" b="1" i="1">
                <a:solidFill>
                  <a:srgbClr val="D11E31"/>
                </a:solidFill>
                <a:latin typeface="Verdana" pitchFamily="34" charset="0"/>
              </a:defRPr>
            </a:lvl7pPr>
            <a:lvl8pPr marL="1371600" algn="l" rtl="0" eaLnBrk="1" fontAlgn="base" hangingPunct="1">
              <a:spcBef>
                <a:spcPct val="0"/>
              </a:spcBef>
              <a:spcAft>
                <a:spcPct val="0"/>
              </a:spcAft>
              <a:defRPr sz="2800" b="1" i="1">
                <a:solidFill>
                  <a:srgbClr val="D11E31"/>
                </a:solidFill>
                <a:latin typeface="Verdana" pitchFamily="34" charset="0"/>
              </a:defRPr>
            </a:lvl8pPr>
            <a:lvl9pPr marL="1828800" algn="l" rtl="0" eaLnBrk="1" fontAlgn="base" hangingPunct="1">
              <a:spcBef>
                <a:spcPct val="0"/>
              </a:spcBef>
              <a:spcAft>
                <a:spcPct val="0"/>
              </a:spcAft>
              <a:defRPr sz="2800" b="1" i="1">
                <a:solidFill>
                  <a:srgbClr val="D11E31"/>
                </a:solidFill>
                <a:latin typeface="Verdana" pitchFamily="34" charset="0"/>
              </a:defRPr>
            </a:lvl9pPr>
          </a:lstStyle>
          <a:p>
            <a:pPr algn="ctr"/>
            <a:r>
              <a:rPr lang="en-US" kern="0">
                <a:ea typeface="Verdana"/>
              </a:rPr>
              <a:t>Treasury's Contact Information</a:t>
            </a:r>
          </a:p>
        </p:txBody>
      </p:sp>
      <p:sp>
        <p:nvSpPr>
          <p:cNvPr id="11" name="Content Placeholder 4">
            <a:extLst>
              <a:ext uri="{FF2B5EF4-FFF2-40B4-BE49-F238E27FC236}">
                <a16:creationId xmlns:a16="http://schemas.microsoft.com/office/drawing/2014/main" id="{462F7982-F37C-09DD-C71E-47A44F3CEA57}"/>
              </a:ext>
            </a:extLst>
          </p:cNvPr>
          <p:cNvSpPr txBox="1">
            <a:spLocks/>
          </p:cNvSpPr>
          <p:nvPr/>
        </p:nvSpPr>
        <p:spPr bwMode="auto">
          <a:xfrm>
            <a:off x="152769" y="4783455"/>
            <a:ext cx="8838461" cy="1612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Wingdings" pitchFamily="2" charset="2"/>
              <a:buNone/>
              <a:defRPr sz="3200" b="1">
                <a:solidFill>
                  <a:srgbClr val="353190"/>
                </a:solidFill>
                <a:latin typeface="+mn-lt"/>
                <a:ea typeface="+mn-ea"/>
                <a:cs typeface="+mn-cs"/>
              </a:defRPr>
            </a:lvl1pPr>
            <a:lvl2pPr marL="457200" indent="0" algn="ctr" rtl="0" eaLnBrk="1" fontAlgn="base" hangingPunct="1">
              <a:spcBef>
                <a:spcPct val="30000"/>
              </a:spcBef>
              <a:spcAft>
                <a:spcPct val="0"/>
              </a:spcAft>
              <a:buNone/>
              <a:defRPr sz="2800">
                <a:solidFill>
                  <a:srgbClr val="353190"/>
                </a:solidFill>
                <a:latin typeface="+mn-lt"/>
              </a:defRPr>
            </a:lvl2pPr>
            <a:lvl3pPr marL="914400" indent="0" algn="ctr" rtl="0" eaLnBrk="1" fontAlgn="base" hangingPunct="1">
              <a:spcBef>
                <a:spcPct val="30000"/>
              </a:spcBef>
              <a:spcAft>
                <a:spcPct val="0"/>
              </a:spcAft>
              <a:buNone/>
              <a:defRPr sz="2400">
                <a:solidFill>
                  <a:srgbClr val="353190"/>
                </a:solidFill>
                <a:latin typeface="+mn-lt"/>
              </a:defRPr>
            </a:lvl3pPr>
            <a:lvl4pPr marL="1371600" indent="0" algn="ctr" rtl="0" eaLnBrk="1" fontAlgn="base" hangingPunct="1">
              <a:spcBef>
                <a:spcPct val="30000"/>
              </a:spcBef>
              <a:spcAft>
                <a:spcPct val="0"/>
              </a:spcAft>
              <a:buNone/>
              <a:defRPr sz="2000">
                <a:solidFill>
                  <a:srgbClr val="353190"/>
                </a:solidFill>
                <a:latin typeface="+mn-lt"/>
              </a:defRPr>
            </a:lvl4pPr>
            <a:lvl5pPr marL="1828800" indent="0" algn="ctr" rtl="0" eaLnBrk="1" fontAlgn="base" hangingPunct="1">
              <a:spcBef>
                <a:spcPct val="30000"/>
              </a:spcBef>
              <a:spcAft>
                <a:spcPct val="0"/>
              </a:spcAft>
              <a:buNone/>
              <a:defRPr sz="2000">
                <a:solidFill>
                  <a:srgbClr val="353190"/>
                </a:solidFill>
                <a:latin typeface="+mn-lt"/>
              </a:defRPr>
            </a:lvl5pPr>
            <a:lvl6pPr marL="2286000" indent="0" algn="ctr" rtl="0" eaLnBrk="1" fontAlgn="base" hangingPunct="1">
              <a:spcBef>
                <a:spcPct val="30000"/>
              </a:spcBef>
              <a:spcAft>
                <a:spcPct val="0"/>
              </a:spcAft>
              <a:buNone/>
              <a:defRPr sz="2000">
                <a:solidFill>
                  <a:srgbClr val="353190"/>
                </a:solidFill>
                <a:latin typeface="+mn-lt"/>
              </a:defRPr>
            </a:lvl6pPr>
            <a:lvl7pPr marL="2743200" indent="0" algn="ctr" rtl="0" eaLnBrk="1" fontAlgn="base" hangingPunct="1">
              <a:spcBef>
                <a:spcPct val="30000"/>
              </a:spcBef>
              <a:spcAft>
                <a:spcPct val="0"/>
              </a:spcAft>
              <a:buNone/>
              <a:defRPr sz="2000">
                <a:solidFill>
                  <a:srgbClr val="353190"/>
                </a:solidFill>
                <a:latin typeface="+mn-lt"/>
              </a:defRPr>
            </a:lvl7pPr>
            <a:lvl8pPr marL="3200400" indent="0" algn="ctr" rtl="0" eaLnBrk="1" fontAlgn="base" hangingPunct="1">
              <a:spcBef>
                <a:spcPct val="30000"/>
              </a:spcBef>
              <a:spcAft>
                <a:spcPct val="0"/>
              </a:spcAft>
              <a:buNone/>
              <a:defRPr sz="2000">
                <a:solidFill>
                  <a:srgbClr val="353190"/>
                </a:solidFill>
                <a:latin typeface="+mn-lt"/>
              </a:defRPr>
            </a:lvl8pPr>
            <a:lvl9pPr marL="3657600" indent="0" algn="ctr" rtl="0" eaLnBrk="1" fontAlgn="base" hangingPunct="1">
              <a:spcBef>
                <a:spcPct val="30000"/>
              </a:spcBef>
              <a:spcAft>
                <a:spcPct val="0"/>
              </a:spcAft>
              <a:buNone/>
              <a:defRPr sz="2000">
                <a:solidFill>
                  <a:srgbClr val="353190"/>
                </a:solidFill>
                <a:latin typeface="+mn-lt"/>
              </a:defRPr>
            </a:lvl9pPr>
          </a:lstStyle>
          <a:p>
            <a:pPr marL="457200" indent="-457200" algn="l">
              <a:buChar char="§"/>
            </a:pPr>
            <a:r>
              <a:rPr lang="en-US" sz="2800" b="0" kern="0">
                <a:ea typeface="+mn-lt"/>
                <a:cs typeface="+mn-lt"/>
              </a:rPr>
              <a:t>SLFRF@Treasury.gov</a:t>
            </a:r>
          </a:p>
          <a:p>
            <a:pPr marL="457200" indent="-457200" algn="l">
              <a:buChar char="§"/>
            </a:pPr>
            <a:r>
              <a:rPr lang="en-US" sz="2800" b="0" kern="0">
                <a:cs typeface="Arial"/>
              </a:rPr>
              <a:t>COVIDReliefITSupport@Treasury.gov</a:t>
            </a:r>
            <a:endParaRPr lang="en-US" b="0">
              <a:cs typeface="Arial"/>
            </a:endParaRPr>
          </a:p>
        </p:txBody>
      </p:sp>
      <p:sp>
        <p:nvSpPr>
          <p:cNvPr id="8" name="TextBox 7">
            <a:extLst>
              <a:ext uri="{FF2B5EF4-FFF2-40B4-BE49-F238E27FC236}">
                <a16:creationId xmlns:a16="http://schemas.microsoft.com/office/drawing/2014/main" id="{581D5119-762D-42D5-88CD-5989798B0AF5}"/>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75</a:t>
            </a:r>
          </a:p>
        </p:txBody>
      </p:sp>
    </p:spTree>
    <p:extLst>
      <p:ext uri="{BB962C8B-B14F-4D97-AF65-F5344CB8AC3E}">
        <p14:creationId xmlns:p14="http://schemas.microsoft.com/office/powerpoint/2010/main" val="1990414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16143-D210-28EF-E4DC-4A4DB970A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24FE1C-6283-E199-2C44-B5E88AE57882}"/>
              </a:ext>
            </a:extLst>
          </p:cNvPr>
          <p:cNvSpPr>
            <a:spLocks noGrp="1"/>
          </p:cNvSpPr>
          <p:nvPr>
            <p:ph type="title"/>
          </p:nvPr>
        </p:nvSpPr>
        <p:spPr>
          <a:xfrm>
            <a:off x="1004454" y="1141413"/>
            <a:ext cx="8056418" cy="581168"/>
          </a:xfrm>
        </p:spPr>
        <p:txBody>
          <a:bodyPr/>
          <a:lstStyle/>
          <a:p>
            <a:r>
              <a:rPr lang="en-US">
                <a:ea typeface="Verdana"/>
              </a:rPr>
              <a:t>Tip: Why Use Revenue Replacement?</a:t>
            </a:r>
            <a:endParaRPr lang="en-US"/>
          </a:p>
        </p:txBody>
      </p:sp>
      <p:sp>
        <p:nvSpPr>
          <p:cNvPr id="3" name="Content Placeholder 2">
            <a:extLst>
              <a:ext uri="{FF2B5EF4-FFF2-40B4-BE49-F238E27FC236}">
                <a16:creationId xmlns:a16="http://schemas.microsoft.com/office/drawing/2014/main" id="{530831F4-13B0-6A9D-F8FD-0CFD9BBFB2CE}"/>
              </a:ext>
            </a:extLst>
          </p:cNvPr>
          <p:cNvSpPr>
            <a:spLocks noGrp="1"/>
          </p:cNvSpPr>
          <p:nvPr>
            <p:ph idx="1"/>
          </p:nvPr>
        </p:nvSpPr>
        <p:spPr>
          <a:xfrm>
            <a:off x="-3778" y="1948493"/>
            <a:ext cx="9151322" cy="4452307"/>
          </a:xfrm>
        </p:spPr>
        <p:txBody>
          <a:bodyPr/>
          <a:lstStyle/>
          <a:p>
            <a:r>
              <a:rPr lang="en-US" sz="2800" b="0">
                <a:ea typeface="+mn-lt"/>
                <a:cs typeface="+mn-lt"/>
              </a:rPr>
              <a:t>Using any other project expenditure category – even categories that appear "correct" - will result in a more difficult report, with more burdens placed on administrators:</a:t>
            </a:r>
            <a:endParaRPr lang="en-US" sz="2800" b="0">
              <a:solidFill>
                <a:srgbClr val="000000"/>
              </a:solidFill>
              <a:ea typeface="+mn-lt"/>
              <a:cs typeface="+mn-lt"/>
            </a:endParaRPr>
          </a:p>
          <a:p>
            <a:pPr lvl="1"/>
            <a:r>
              <a:rPr lang="en-US" sz="2000" b="0">
                <a:ea typeface="+mn-lt"/>
                <a:cs typeface="+mn-lt"/>
              </a:rPr>
              <a:t>must document all </a:t>
            </a:r>
            <a:r>
              <a:rPr lang="en-US" sz="2000">
                <a:ea typeface="+mn-lt"/>
                <a:cs typeface="+mn-lt"/>
              </a:rPr>
              <a:t>expenses</a:t>
            </a:r>
            <a:endParaRPr lang="en-US" sz="2000" dirty="0">
              <a:ea typeface="+mn-lt"/>
              <a:cs typeface="+mn-lt"/>
            </a:endParaRPr>
          </a:p>
          <a:p>
            <a:pPr lvl="1"/>
            <a:r>
              <a:rPr lang="en-US" sz="2000" dirty="0">
                <a:ea typeface="+mn-lt"/>
                <a:cs typeface="+mn-lt"/>
              </a:rPr>
              <a:t>must</a:t>
            </a:r>
            <a:r>
              <a:rPr lang="en-US" sz="2000" b="0" dirty="0">
                <a:ea typeface="+mn-lt"/>
                <a:cs typeface="+mn-lt"/>
              </a:rPr>
              <a:t> document that expenses met the rules for that particular category</a:t>
            </a:r>
            <a:endParaRPr lang="en-US" sz="2000" dirty="0">
              <a:ea typeface="+mn-lt"/>
              <a:cs typeface="+mn-lt"/>
            </a:endParaRPr>
          </a:p>
          <a:p>
            <a:pPr lvl="1"/>
            <a:r>
              <a:rPr lang="en-US" sz="2000" b="0" dirty="0">
                <a:ea typeface="+mn-lt"/>
                <a:cs typeface="+mn-lt"/>
              </a:rPr>
              <a:t>additional scrutiny to determine if the funds were used appropriately</a:t>
            </a:r>
            <a:endParaRPr lang="en-US" sz="2000" b="0">
              <a:solidFill>
                <a:srgbClr val="000000"/>
              </a:solidFill>
              <a:ea typeface="+mn-lt"/>
              <a:cs typeface="+mn-lt"/>
            </a:endParaRPr>
          </a:p>
          <a:p>
            <a:r>
              <a:rPr lang="en-US" sz="2800" b="0">
                <a:ea typeface="+mn-lt"/>
                <a:cs typeface="+mn-lt"/>
              </a:rPr>
              <a:t>Revenue Replacement makes your report </a:t>
            </a:r>
            <a:br>
              <a:rPr lang="en-US" sz="2800" b="0" dirty="0">
                <a:ea typeface="+mn-lt"/>
                <a:cs typeface="+mn-lt"/>
              </a:rPr>
            </a:br>
            <a:r>
              <a:rPr lang="en-US" sz="2800" b="0">
                <a:ea typeface="+mn-lt"/>
                <a:cs typeface="+mn-lt"/>
              </a:rPr>
              <a:t>easier, more streamlined, and simplifies</a:t>
            </a:r>
            <a:br>
              <a:rPr lang="en-US" sz="2800" b="0" dirty="0">
                <a:ea typeface="+mn-lt"/>
                <a:cs typeface="+mn-lt"/>
              </a:rPr>
            </a:br>
            <a:r>
              <a:rPr lang="en-US" sz="2800" b="0">
                <a:ea typeface="+mn-lt"/>
                <a:cs typeface="+mn-lt"/>
              </a:rPr>
              <a:t>compliance requirements</a:t>
            </a:r>
            <a:endParaRPr lang="en-US" sz="2800" b="0">
              <a:solidFill>
                <a:srgbClr val="000000"/>
              </a:solidFill>
              <a:ea typeface="+mn-lt"/>
              <a:cs typeface="+mn-lt"/>
            </a:endParaRPr>
          </a:p>
        </p:txBody>
      </p:sp>
      <p:sp>
        <p:nvSpPr>
          <p:cNvPr id="5" name="TextBox 4">
            <a:extLst>
              <a:ext uri="{FF2B5EF4-FFF2-40B4-BE49-F238E27FC236}">
                <a16:creationId xmlns:a16="http://schemas.microsoft.com/office/drawing/2014/main" id="{6C2976C2-2E0A-3185-8E42-334F003ABE19}"/>
              </a:ext>
            </a:extLst>
          </p:cNvPr>
          <p:cNvSpPr txBox="1"/>
          <p:nvPr/>
        </p:nvSpPr>
        <p:spPr>
          <a:xfrm>
            <a:off x="8547317" y="6396335"/>
            <a:ext cx="596684" cy="461665"/>
          </a:xfrm>
          <a:prstGeom prst="rect">
            <a:avLst/>
          </a:prstGeom>
          <a:noFill/>
        </p:spPr>
        <p:txBody>
          <a:bodyPr wrap="square" lIns="91440" tIns="45720" rIns="91440" bIns="45720" rtlCol="0" anchor="t">
            <a:spAutoFit/>
          </a:bodyPr>
          <a:lstStyle/>
          <a:p>
            <a:r>
              <a:rPr lang="en-US" sz="2400">
                <a:solidFill>
                  <a:schemeClr val="bg1"/>
                </a:solidFill>
                <a:latin typeface="+mj-lt"/>
              </a:rPr>
              <a:t>7</a:t>
            </a:r>
            <a:endParaRPr lang="en-US" sz="2400">
              <a:solidFill>
                <a:schemeClr val="bg1"/>
              </a:solidFill>
              <a:latin typeface="Verdana"/>
              <a:ea typeface="Verdana"/>
            </a:endParaRPr>
          </a:p>
        </p:txBody>
      </p:sp>
      <p:pic>
        <p:nvPicPr>
          <p:cNvPr id="7" name="Graphic 6" descr="Marketing with solid fill">
            <a:extLst>
              <a:ext uri="{FF2B5EF4-FFF2-40B4-BE49-F238E27FC236}">
                <a16:creationId xmlns:a16="http://schemas.microsoft.com/office/drawing/2014/main" id="{F9C0151B-6618-B2C2-E176-36104AA9B3A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9452" y="950120"/>
            <a:ext cx="914400" cy="914400"/>
          </a:xfrm>
          <a:prstGeom prst="rect">
            <a:avLst/>
          </a:prstGeom>
        </p:spPr>
      </p:pic>
      <p:pic>
        <p:nvPicPr>
          <p:cNvPr id="9" name="Picture 8" descr="Tim Smith - Easy Button">
            <a:extLst>
              <a:ext uri="{FF2B5EF4-FFF2-40B4-BE49-F238E27FC236}">
                <a16:creationId xmlns:a16="http://schemas.microsoft.com/office/drawing/2014/main" id="{FB7847B6-C3A0-D9C8-D793-89D09B7B5571}"/>
              </a:ext>
            </a:extLst>
          </p:cNvPr>
          <p:cNvPicPr>
            <a:picLocks noChangeAspect="1"/>
          </p:cNvPicPr>
          <p:nvPr/>
        </p:nvPicPr>
        <p:blipFill>
          <a:blip r:embed="rId3"/>
          <a:srcRect l="50211" r="-422" b="20134"/>
          <a:stretch>
            <a:fillRect/>
          </a:stretch>
        </p:blipFill>
        <p:spPr>
          <a:xfrm>
            <a:off x="7333672" y="5030932"/>
            <a:ext cx="1377391" cy="1369300"/>
          </a:xfrm>
          <a:prstGeom prst="rect">
            <a:avLst/>
          </a:prstGeom>
        </p:spPr>
      </p:pic>
    </p:spTree>
    <p:extLst>
      <p:ext uri="{BB962C8B-B14F-4D97-AF65-F5344CB8AC3E}">
        <p14:creationId xmlns:p14="http://schemas.microsoft.com/office/powerpoint/2010/main" val="1942194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400D9-8903-2A72-A75B-17AC77E3D710}"/>
              </a:ext>
            </a:extLst>
          </p:cNvPr>
          <p:cNvSpPr>
            <a:spLocks noGrp="1"/>
          </p:cNvSpPr>
          <p:nvPr>
            <p:ph type="title"/>
          </p:nvPr>
        </p:nvSpPr>
        <p:spPr/>
        <p:txBody>
          <a:bodyPr/>
          <a:lstStyle/>
          <a:p>
            <a:r>
              <a:rPr lang="en-US">
                <a:ea typeface="Verdana"/>
              </a:rPr>
              <a:t>Accessing treasury's portal</a:t>
            </a:r>
          </a:p>
        </p:txBody>
      </p:sp>
      <p:sp>
        <p:nvSpPr>
          <p:cNvPr id="3" name="Text Placeholder 2">
            <a:extLst>
              <a:ext uri="{FF2B5EF4-FFF2-40B4-BE49-F238E27FC236}">
                <a16:creationId xmlns:a16="http://schemas.microsoft.com/office/drawing/2014/main" id="{12327B1E-F374-20DB-D60D-4DB8F5362506}"/>
              </a:ext>
            </a:extLst>
          </p:cNvPr>
          <p:cNvSpPr>
            <a:spLocks noGrp="1"/>
          </p:cNvSpPr>
          <p:nvPr>
            <p:ph type="body" idx="1"/>
          </p:nvPr>
        </p:nvSpPr>
        <p:spPr/>
        <p:txBody>
          <a:bodyPr/>
          <a:lstStyle/>
          <a:p>
            <a:r>
              <a:rPr lang="en-US" sz="2800">
                <a:cs typeface="Arial"/>
              </a:rPr>
              <a:t>Reporting Requirements</a:t>
            </a:r>
          </a:p>
        </p:txBody>
      </p:sp>
      <p:sp>
        <p:nvSpPr>
          <p:cNvPr id="5" name="TextBox 4">
            <a:extLst>
              <a:ext uri="{FF2B5EF4-FFF2-40B4-BE49-F238E27FC236}">
                <a16:creationId xmlns:a16="http://schemas.microsoft.com/office/drawing/2014/main" id="{FC0239D8-EE8C-E2E2-F814-F3D98033C824}"/>
              </a:ext>
            </a:extLst>
          </p:cNvPr>
          <p:cNvSpPr txBox="1"/>
          <p:nvPr/>
        </p:nvSpPr>
        <p:spPr>
          <a:xfrm>
            <a:off x="8526453" y="6396335"/>
            <a:ext cx="617547" cy="461665"/>
          </a:xfrm>
          <a:prstGeom prst="rect">
            <a:avLst/>
          </a:prstGeom>
          <a:noFill/>
        </p:spPr>
        <p:txBody>
          <a:bodyPr wrap="square" lIns="91440" tIns="45720" rIns="91440" bIns="45720" rtlCol="0" anchor="t">
            <a:spAutoFit/>
          </a:bodyPr>
          <a:lstStyle/>
          <a:p>
            <a:r>
              <a:rPr lang="en-US" sz="2400">
                <a:solidFill>
                  <a:schemeClr val="bg1"/>
                </a:solidFill>
                <a:latin typeface="+mj-lt"/>
              </a:rPr>
              <a:t>8</a:t>
            </a:r>
          </a:p>
        </p:txBody>
      </p:sp>
    </p:spTree>
    <p:extLst>
      <p:ext uri="{BB962C8B-B14F-4D97-AF65-F5344CB8AC3E}">
        <p14:creationId xmlns:p14="http://schemas.microsoft.com/office/powerpoint/2010/main" val="2543754100"/>
      </p:ext>
    </p:extLst>
  </p:cSld>
  <p:clrMapOvr>
    <a:masterClrMapping/>
  </p:clrMapOvr>
</p:sld>
</file>

<file path=ppt/theme/theme1.xml><?xml version="1.0" encoding="utf-8"?>
<a:theme xmlns:a="http://schemas.openxmlformats.org/drawingml/2006/main" name="County Convention Presentation Template _Fall 2017">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SATS PowerPoint Template.potx" id="{BFC86635-4FC4-440D-A433-E51568F88169}" vid="{E1D7A0F1-D877-43A6-8042-445FD633B81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599C4CEDEC3D4BB38657F307CDD3A4" ma:contentTypeVersion="18" ma:contentTypeDescription="Create a new document." ma:contentTypeScope="" ma:versionID="4101227b08fa5c66a32971a7e5b4f7e4">
  <xsd:schema xmlns:xsd="http://www.w3.org/2001/XMLSchema" xmlns:xs="http://www.w3.org/2001/XMLSchema" xmlns:p="http://schemas.microsoft.com/office/2006/metadata/properties" xmlns:ns2="5c643a3d-21e9-444e-a511-12cff7879437" xmlns:ns3="1b1ef05b-ee3c-4ef6-bab5-75d2cf70fb8e" targetNamespace="http://schemas.microsoft.com/office/2006/metadata/properties" ma:root="true" ma:fieldsID="f48f2de403e3e50b9862f1184df73370" ns2:_="" ns3:_="">
    <xsd:import namespace="5c643a3d-21e9-444e-a511-12cff7879437"/>
    <xsd:import namespace="1b1ef05b-ee3c-4ef6-bab5-75d2cf70fb8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643a3d-21e9-444e-a511-12cff787943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ce364ce-379a-4703-a27f-7c7415e3a6c0"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1ef05b-ee3c-4ef6-bab5-75d2cf70fb8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b8d854f-0153-4138-a156-f3df4fc7065b}" ma:internalName="TaxCatchAll" ma:showField="CatchAllData" ma:web="1b1ef05b-ee3c-4ef6-bab5-75d2cf70fb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b1ef05b-ee3c-4ef6-bab5-75d2cf70fb8e">
      <UserInfo>
        <DisplayName>Holly M. Fishel</DisplayName>
        <AccountId>53</AccountId>
        <AccountType/>
      </UserInfo>
      <UserInfo>
        <DisplayName>David Sanko</DisplayName>
        <AccountId>25</AccountId>
        <AccountType/>
      </UserInfo>
      <UserInfo>
        <DisplayName>Scott Coburn</DisplayName>
        <AccountId>39</AccountId>
        <AccountType/>
      </UserInfo>
      <UserInfo>
        <DisplayName>Kathy A. Kronicz</DisplayName>
        <AccountId>81</AccountId>
        <AccountType/>
      </UserInfo>
    </SharedWithUsers>
    <lcf76f155ced4ddcb4097134ff3c332f xmlns="5c643a3d-21e9-444e-a511-12cff7879437">
      <Terms xmlns="http://schemas.microsoft.com/office/infopath/2007/PartnerControls"/>
    </lcf76f155ced4ddcb4097134ff3c332f>
    <TaxCatchAll xmlns="1b1ef05b-ee3c-4ef6-bab5-75d2cf70fb8e" xsi:nil="true"/>
  </documentManagement>
</p:properties>
</file>

<file path=customXml/itemProps1.xml><?xml version="1.0" encoding="utf-8"?>
<ds:datastoreItem xmlns:ds="http://schemas.openxmlformats.org/officeDocument/2006/customXml" ds:itemID="{A3B826B3-D3B0-491D-BC3B-13BBDB08762C}">
  <ds:schemaRefs>
    <ds:schemaRef ds:uri="1b1ef05b-ee3c-4ef6-bab5-75d2cf70fb8e"/>
    <ds:schemaRef ds:uri="5c643a3d-21e9-444e-a511-12cff78794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4AAC0F3-1F8D-4618-8F86-F2D5A80C40B2}">
  <ds:schemaRefs>
    <ds:schemaRef ds:uri="http://schemas.microsoft.com/sharepoint/v3/contenttype/forms"/>
  </ds:schemaRefs>
</ds:datastoreItem>
</file>

<file path=customXml/itemProps3.xml><?xml version="1.0" encoding="utf-8"?>
<ds:datastoreItem xmlns:ds="http://schemas.openxmlformats.org/officeDocument/2006/customXml" ds:itemID="{82EA365F-D2CB-4621-A984-5797204E7868}">
  <ds:schemaRefs>
    <ds:schemaRef ds:uri="1b1ef05b-ee3c-4ef6-bab5-75d2cf70fb8e"/>
    <ds:schemaRef ds:uri="5c643a3d-21e9-444e-a511-12cff78794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76</Slides>
  <Notes>40</Notes>
  <HiddenSlides>0</HiddenSlide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County Convention Presentation Template _Fall 2017</vt:lpstr>
      <vt:lpstr>  American Rescue Plan Act Treasury Reporting Portal</vt:lpstr>
      <vt:lpstr>PSATS Contacts</vt:lpstr>
      <vt:lpstr>Agenda</vt:lpstr>
      <vt:lpstr>PSATS ARP Guidance Available</vt:lpstr>
      <vt:lpstr>spending &amp; reporting recap</vt:lpstr>
      <vt:lpstr>ARP Funds Recap</vt:lpstr>
      <vt:lpstr>Revenue Replacement Recap</vt:lpstr>
      <vt:lpstr>Tip: Why Use Revenue Replacement?</vt:lpstr>
      <vt:lpstr>Accessing treasury's portal</vt:lpstr>
      <vt:lpstr>Reporting and Compliance</vt:lpstr>
      <vt:lpstr>Accessing Treasury's Portal</vt:lpstr>
      <vt:lpstr>PowerPoint Presentation</vt:lpstr>
      <vt:lpstr>Login.gov Authentication Issues</vt:lpstr>
      <vt:lpstr>I logged in but can't access the portal</vt:lpstr>
      <vt:lpstr>Email Treasury with Login Issues</vt:lpstr>
      <vt:lpstr>Portal Home Page</vt:lpstr>
      <vt:lpstr>Adding and Changing Roles</vt:lpstr>
      <vt:lpstr>Adding/Editing Contacts and Roles</vt:lpstr>
      <vt:lpstr>Project and expenditure report walkthrough</vt:lpstr>
      <vt:lpstr>Going to the Report</vt:lpstr>
      <vt:lpstr>Going to the Report</vt:lpstr>
      <vt:lpstr>Allocated Amount on Introduction Page</vt:lpstr>
      <vt:lpstr>Recipient Profile Page</vt:lpstr>
      <vt:lpstr>Recipient Profile Page</vt:lpstr>
      <vt:lpstr>Project Overview Page</vt:lpstr>
      <vt:lpstr>Tip: What to have on hand for projects</vt:lpstr>
      <vt:lpstr>Two Scenarios in Project Overview</vt:lpstr>
      <vt:lpstr>Scenario 1: All Funds Spent and Reported</vt:lpstr>
      <vt:lpstr>Scenario 1: Update Current Period Activity</vt:lpstr>
      <vt:lpstr>Tip: Review/Update Description</vt:lpstr>
      <vt:lpstr>Description Examples from Treasury's Website</vt:lpstr>
      <vt:lpstr>PowerPoint Presentation</vt:lpstr>
      <vt:lpstr>Tip: Address Required Fields Only</vt:lpstr>
      <vt:lpstr>Scenario 1: Project Overview Updated</vt:lpstr>
      <vt:lpstr>Scenario 2: Updating a Prior Project</vt:lpstr>
      <vt:lpstr>Scenario 2: Updating project category</vt:lpstr>
      <vt:lpstr>Scenario 2: Updating obligations/expenses</vt:lpstr>
      <vt:lpstr>Scenario 2: Updating project details</vt:lpstr>
      <vt:lpstr>Tip: Changing to Revenue Replacement</vt:lpstr>
      <vt:lpstr>Scenario 2: Project Overview Updated</vt:lpstr>
      <vt:lpstr>Tip: Troubleshooting Multiple Projects</vt:lpstr>
      <vt:lpstr>Recipient Specific Page</vt:lpstr>
      <vt:lpstr>Certify and Submit the Report</vt:lpstr>
      <vt:lpstr>Certification Page</vt:lpstr>
      <vt:lpstr>Federal Audit Dropdowns</vt:lpstr>
      <vt:lpstr>Certify and Submit the Report</vt:lpstr>
      <vt:lpstr>Successfully Submitted Report</vt:lpstr>
      <vt:lpstr>Final Thoughts on Projects</vt:lpstr>
      <vt:lpstr>Common Errors Troubleshooting</vt:lpstr>
      <vt:lpstr>Certification Troubleshooting</vt:lpstr>
      <vt:lpstr>View Submitted Reports</vt:lpstr>
      <vt:lpstr>Editing A Submitted Report</vt:lpstr>
      <vt:lpstr>SAM.gov</vt:lpstr>
      <vt:lpstr>SAM.gov Registration</vt:lpstr>
      <vt:lpstr>SAM.gov Registration</vt:lpstr>
      <vt:lpstr>Tip: Make Your Renewal a Breeze</vt:lpstr>
      <vt:lpstr>Tip: Don't Let Your Registration Expire</vt:lpstr>
      <vt:lpstr>Verify report completion</vt:lpstr>
      <vt:lpstr>Verify NEU Agreements Report</vt:lpstr>
      <vt:lpstr>NEU Agreements Report</vt:lpstr>
      <vt:lpstr>closeout report walkthrough</vt:lpstr>
      <vt:lpstr>Going to the Report</vt:lpstr>
      <vt:lpstr>Going to the Report</vt:lpstr>
      <vt:lpstr>Begin Closeout Process</vt:lpstr>
      <vt:lpstr>Confirm Ready to Closeout</vt:lpstr>
      <vt:lpstr>Review Reported Data</vt:lpstr>
      <vt:lpstr>Review Reported Data</vt:lpstr>
      <vt:lpstr>Certify Data is Accurate and Final</vt:lpstr>
      <vt:lpstr>Confirm Final Report</vt:lpstr>
      <vt:lpstr>Impact Statement Page</vt:lpstr>
      <vt:lpstr>Closeout Submitted</vt:lpstr>
      <vt:lpstr>Information Document requests</vt:lpstr>
      <vt:lpstr>Information Requests</vt:lpstr>
      <vt:lpstr>Responding to an IDR</vt:lpstr>
      <vt:lpstr>Final Reminders</vt:lpstr>
      <vt:lpstr>Questions?</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Kaylin Acri</dc:creator>
  <cp:revision>143</cp:revision>
  <cp:lastPrinted>2019-10-02T15:41:56Z</cp:lastPrinted>
  <dcterms:created xsi:type="dcterms:W3CDTF">2020-03-25T12:58:31Z</dcterms:created>
  <dcterms:modified xsi:type="dcterms:W3CDTF">2026-04-07T17:52:55Z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0x01010003599C4CEDEC3D4BB38657F307CDD3A4</vt:lpwstr>
  </property>
  <property fmtid="{D5CDD505-2E9C-101B-9397-08002B2CF9AE}" pid="3" name="MediaServiceImageTags">
    <vt:lpwstr/>
  </property>
</Properties>
</file>